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26"/>
  </p:notesMasterIdLst>
  <p:handoutMasterIdLst>
    <p:handoutMasterId r:id="rId27"/>
  </p:handoutMasterIdLst>
  <p:sldIdLst>
    <p:sldId id="777" r:id="rId5"/>
    <p:sldId id="812" r:id="rId6"/>
    <p:sldId id="780" r:id="rId7"/>
    <p:sldId id="784" r:id="rId8"/>
    <p:sldId id="781" r:id="rId9"/>
    <p:sldId id="796" r:id="rId10"/>
    <p:sldId id="797" r:id="rId11"/>
    <p:sldId id="814" r:id="rId12"/>
    <p:sldId id="803" r:id="rId13"/>
    <p:sldId id="800" r:id="rId14"/>
    <p:sldId id="799" r:id="rId15"/>
    <p:sldId id="782" r:id="rId16"/>
    <p:sldId id="801" r:id="rId17"/>
    <p:sldId id="816" r:id="rId18"/>
    <p:sldId id="802" r:id="rId19"/>
    <p:sldId id="815" r:id="rId20"/>
    <p:sldId id="817" r:id="rId21"/>
    <p:sldId id="795" r:id="rId22"/>
    <p:sldId id="821" r:id="rId23"/>
    <p:sldId id="822" r:id="rId24"/>
    <p:sldId id="269" r:id="rId2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ertin, Klaus P" initials="AKP" lastIdx="4" clrIdx="0">
    <p:extLst>
      <p:ext uri="{19B8F6BF-5375-455C-9EA6-DF929625EA0E}">
        <p15:presenceInfo xmlns:p15="http://schemas.microsoft.com/office/powerpoint/2012/main" userId="S::klaus.albertin@ncdenr.gov::54ad1533-cd5c-4910-a904-e3c205315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9431" autoAdjust="0"/>
  </p:normalViewPr>
  <p:slideViewPr>
    <p:cSldViewPr snapToGrid="0">
      <p:cViewPr varScale="1">
        <p:scale>
          <a:sx n="100" d="100"/>
          <a:sy n="100" d="100"/>
        </p:scale>
        <p:origin x="88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B81E53C-7061-4D98-A018-244D994DAC80}" type="datetimeFigureOut">
              <a:rPr lang="en-US" smtClean="0"/>
              <a:t>9/14/2020</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B276E9B8-599E-4B0D-89D1-7DC59B1BFABF}" type="slidenum">
              <a:rPr lang="en-US" smtClean="0"/>
              <a:t>‹#›</a:t>
            </a:fld>
            <a:endParaRPr lang="en-US"/>
          </a:p>
        </p:txBody>
      </p:sp>
    </p:spTree>
    <p:extLst>
      <p:ext uri="{BB962C8B-B14F-4D97-AF65-F5344CB8AC3E}">
        <p14:creationId xmlns:p14="http://schemas.microsoft.com/office/powerpoint/2010/main" val="393112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C586D9D0-2E9B-4F2F-924A-B3B3E9CFCAEC}" type="datetimeFigureOut">
              <a:rPr lang="en-US" smtClean="0"/>
              <a:t>9/14/2020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4255472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12</a:t>
            </a:fld>
            <a:endParaRPr lang="en-US"/>
          </a:p>
        </p:txBody>
      </p:sp>
    </p:spTree>
    <p:extLst>
      <p:ext uri="{BB962C8B-B14F-4D97-AF65-F5344CB8AC3E}">
        <p14:creationId xmlns:p14="http://schemas.microsoft.com/office/powerpoint/2010/main" val="1407425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13</a:t>
            </a:fld>
            <a:endParaRPr lang="en-US"/>
          </a:p>
        </p:txBody>
      </p:sp>
    </p:spTree>
    <p:extLst>
      <p:ext uri="{BB962C8B-B14F-4D97-AF65-F5344CB8AC3E}">
        <p14:creationId xmlns:p14="http://schemas.microsoft.com/office/powerpoint/2010/main" val="936717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14</a:t>
            </a:fld>
            <a:endParaRPr lang="en-US"/>
          </a:p>
        </p:txBody>
      </p:sp>
    </p:spTree>
    <p:extLst>
      <p:ext uri="{BB962C8B-B14F-4D97-AF65-F5344CB8AC3E}">
        <p14:creationId xmlns:p14="http://schemas.microsoft.com/office/powerpoint/2010/main" val="2753937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15</a:t>
            </a:fld>
            <a:endParaRPr lang="en-US"/>
          </a:p>
        </p:txBody>
      </p:sp>
    </p:spTree>
    <p:extLst>
      <p:ext uri="{BB962C8B-B14F-4D97-AF65-F5344CB8AC3E}">
        <p14:creationId xmlns:p14="http://schemas.microsoft.com/office/powerpoint/2010/main" val="243817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16</a:t>
            </a:fld>
            <a:endParaRPr lang="en-US"/>
          </a:p>
        </p:txBody>
      </p:sp>
    </p:spTree>
    <p:extLst>
      <p:ext uri="{BB962C8B-B14F-4D97-AF65-F5344CB8AC3E}">
        <p14:creationId xmlns:p14="http://schemas.microsoft.com/office/powerpoint/2010/main" val="246196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17</a:t>
            </a:fld>
            <a:endParaRPr lang="en-US"/>
          </a:p>
        </p:txBody>
      </p:sp>
    </p:spTree>
    <p:extLst>
      <p:ext uri="{BB962C8B-B14F-4D97-AF65-F5344CB8AC3E}">
        <p14:creationId xmlns:p14="http://schemas.microsoft.com/office/powerpoint/2010/main" val="2275196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18</a:t>
            </a:fld>
            <a:endParaRPr lang="en-US"/>
          </a:p>
        </p:txBody>
      </p:sp>
    </p:spTree>
    <p:extLst>
      <p:ext uri="{BB962C8B-B14F-4D97-AF65-F5344CB8AC3E}">
        <p14:creationId xmlns:p14="http://schemas.microsoft.com/office/powerpoint/2010/main" val="440147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19</a:t>
            </a:fld>
            <a:endParaRPr lang="en-US"/>
          </a:p>
        </p:txBody>
      </p:sp>
    </p:spTree>
    <p:extLst>
      <p:ext uri="{BB962C8B-B14F-4D97-AF65-F5344CB8AC3E}">
        <p14:creationId xmlns:p14="http://schemas.microsoft.com/office/powerpoint/2010/main" val="406690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20</a:t>
            </a:fld>
            <a:endParaRPr lang="en-US"/>
          </a:p>
        </p:txBody>
      </p:sp>
    </p:spTree>
    <p:extLst>
      <p:ext uri="{BB962C8B-B14F-4D97-AF65-F5344CB8AC3E}">
        <p14:creationId xmlns:p14="http://schemas.microsoft.com/office/powerpoint/2010/main" val="333026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3</a:t>
            </a:fld>
            <a:endParaRPr lang="en-US"/>
          </a:p>
        </p:txBody>
      </p:sp>
    </p:spTree>
    <p:extLst>
      <p:ext uri="{BB962C8B-B14F-4D97-AF65-F5344CB8AC3E}">
        <p14:creationId xmlns:p14="http://schemas.microsoft.com/office/powerpoint/2010/main" val="4005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4</a:t>
            </a:fld>
            <a:endParaRPr lang="en-US"/>
          </a:p>
        </p:txBody>
      </p:sp>
    </p:spTree>
    <p:extLst>
      <p:ext uri="{BB962C8B-B14F-4D97-AF65-F5344CB8AC3E}">
        <p14:creationId xmlns:p14="http://schemas.microsoft.com/office/powerpoint/2010/main" val="375376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5</a:t>
            </a:fld>
            <a:endParaRPr lang="en-US"/>
          </a:p>
        </p:txBody>
      </p:sp>
    </p:spTree>
    <p:extLst>
      <p:ext uri="{BB962C8B-B14F-4D97-AF65-F5344CB8AC3E}">
        <p14:creationId xmlns:p14="http://schemas.microsoft.com/office/powerpoint/2010/main" val="109596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6</a:t>
            </a:fld>
            <a:endParaRPr lang="en-US"/>
          </a:p>
        </p:txBody>
      </p:sp>
    </p:spTree>
    <p:extLst>
      <p:ext uri="{BB962C8B-B14F-4D97-AF65-F5344CB8AC3E}">
        <p14:creationId xmlns:p14="http://schemas.microsoft.com/office/powerpoint/2010/main" val="99680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7</a:t>
            </a:fld>
            <a:endParaRPr lang="en-US"/>
          </a:p>
        </p:txBody>
      </p:sp>
    </p:spTree>
    <p:extLst>
      <p:ext uri="{BB962C8B-B14F-4D97-AF65-F5344CB8AC3E}">
        <p14:creationId xmlns:p14="http://schemas.microsoft.com/office/powerpoint/2010/main" val="277920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8</a:t>
            </a:fld>
            <a:endParaRPr lang="en-US"/>
          </a:p>
        </p:txBody>
      </p:sp>
    </p:spTree>
    <p:extLst>
      <p:ext uri="{BB962C8B-B14F-4D97-AF65-F5344CB8AC3E}">
        <p14:creationId xmlns:p14="http://schemas.microsoft.com/office/powerpoint/2010/main" val="4140794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10</a:t>
            </a:fld>
            <a:endParaRPr lang="en-US"/>
          </a:p>
        </p:txBody>
      </p:sp>
    </p:spTree>
    <p:extLst>
      <p:ext uri="{BB962C8B-B14F-4D97-AF65-F5344CB8AC3E}">
        <p14:creationId xmlns:p14="http://schemas.microsoft.com/office/powerpoint/2010/main" val="104337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11</a:t>
            </a:fld>
            <a:endParaRPr lang="en-US"/>
          </a:p>
        </p:txBody>
      </p:sp>
    </p:spTree>
    <p:extLst>
      <p:ext uri="{BB962C8B-B14F-4D97-AF65-F5344CB8AC3E}">
        <p14:creationId xmlns:p14="http://schemas.microsoft.com/office/powerpoint/2010/main" val="4285664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pic>
        <p:nvPicPr>
          <p:cNvPr id="8" name="Picture 4" descr="http://i1208.photobucket.com/albums/cc378/lesbishop01/2010_0915Falls-Lake0017.jpg">
            <a:extLst>
              <a:ext uri="{FF2B5EF4-FFF2-40B4-BE49-F238E27FC236}">
                <a16:creationId xmlns:a16="http://schemas.microsoft.com/office/drawing/2014/main" id="{66D5F679-24D0-4AE5-AE32-42C7F6A887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12192000" cy="97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26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pic>
        <p:nvPicPr>
          <p:cNvPr id="8" name="Picture 4" descr="http://i1208.photobucket.com/albums/cc378/lesbishop01/2010_0915Falls-Lake0017.jpg">
            <a:extLst>
              <a:ext uri="{FF2B5EF4-FFF2-40B4-BE49-F238E27FC236}">
                <a16:creationId xmlns:a16="http://schemas.microsoft.com/office/drawing/2014/main" id="{66D5F679-24D0-4AE5-AE32-42C7F6A887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12192000" cy="97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21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8" r:id="rId3"/>
    <p:sldLayoutId id="2147483685" r:id="rId4"/>
    <p:sldLayoutId id="2147483686" r:id="rId5"/>
    <p:sldLayoutId id="214748368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inwood.peele@ncdenr.gov"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mailto:julie.grzyb@ncdenr.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0AA4C-2E1A-47BD-936E-2B2F8517B0DA}"/>
              </a:ext>
            </a:extLst>
          </p:cNvPr>
          <p:cNvSpPr txBox="1"/>
          <p:nvPr/>
        </p:nvSpPr>
        <p:spPr>
          <a:xfrm>
            <a:off x="685798" y="2404478"/>
            <a:ext cx="11154017" cy="523220"/>
          </a:xfrm>
          <a:prstGeom prst="rect">
            <a:avLst/>
          </a:prstGeom>
          <a:noFill/>
        </p:spPr>
        <p:txBody>
          <a:bodyPr wrap="square" rtlCol="0">
            <a:spAutoFit/>
          </a:bodyPr>
          <a:lstStyle/>
          <a:p>
            <a:pPr algn="r"/>
            <a:r>
              <a:rPr lang="en-US" sz="2800" b="1" dirty="0"/>
              <a:t>DEQ’s Programs That Use 7Q10 </a:t>
            </a:r>
          </a:p>
        </p:txBody>
      </p:sp>
      <p:sp>
        <p:nvSpPr>
          <p:cNvPr id="6" name="TextBox 5">
            <a:extLst>
              <a:ext uri="{FF2B5EF4-FFF2-40B4-BE49-F238E27FC236}">
                <a16:creationId xmlns:a16="http://schemas.microsoft.com/office/drawing/2014/main" id="{C5A14830-478D-4AAA-B70C-9225044BB781}"/>
              </a:ext>
            </a:extLst>
          </p:cNvPr>
          <p:cNvSpPr txBox="1"/>
          <p:nvPr/>
        </p:nvSpPr>
        <p:spPr>
          <a:xfrm>
            <a:off x="489855" y="3012621"/>
            <a:ext cx="11154017" cy="1384995"/>
          </a:xfrm>
          <a:prstGeom prst="rect">
            <a:avLst/>
          </a:prstGeom>
          <a:noFill/>
        </p:spPr>
        <p:txBody>
          <a:bodyPr wrap="square" rtlCol="0">
            <a:spAutoFit/>
          </a:bodyPr>
          <a:lstStyle/>
          <a:p>
            <a:pPr algn="r"/>
            <a:r>
              <a:rPr lang="en-US" sz="2000" dirty="0"/>
              <a:t>Water Allocation Committee</a:t>
            </a:r>
          </a:p>
          <a:p>
            <a:pPr algn="r"/>
            <a:endParaRPr lang="en-US" sz="1600" dirty="0"/>
          </a:p>
          <a:p>
            <a:pPr algn="r"/>
            <a:r>
              <a:rPr lang="en-US" sz="2000" dirty="0" smtClean="0"/>
              <a:t>November 18, </a:t>
            </a:r>
            <a:r>
              <a:rPr lang="en-US" sz="2000" dirty="0"/>
              <a:t>2020</a:t>
            </a:r>
          </a:p>
          <a:p>
            <a:pPr algn="r"/>
            <a:r>
              <a:rPr lang="en-US" sz="800" dirty="0"/>
              <a:t>  </a:t>
            </a:r>
          </a:p>
          <a:p>
            <a:pPr algn="r"/>
            <a:r>
              <a:rPr lang="en-US" sz="2000" dirty="0"/>
              <a:t>Linwood Peele, North Carolina Division of Water Resources</a:t>
            </a:r>
          </a:p>
        </p:txBody>
      </p:sp>
    </p:spTree>
    <p:extLst>
      <p:ext uri="{BB962C8B-B14F-4D97-AF65-F5344CB8AC3E}">
        <p14:creationId xmlns:p14="http://schemas.microsoft.com/office/powerpoint/2010/main" val="3554543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62F6E-6223-4E9B-94FD-12C3E11CB94C}"/>
              </a:ext>
            </a:extLst>
          </p:cNvPr>
          <p:cNvSpPr>
            <a:spLocks noGrp="1"/>
          </p:cNvSpPr>
          <p:nvPr>
            <p:ph idx="1"/>
          </p:nvPr>
        </p:nvSpPr>
        <p:spPr>
          <a:xfrm>
            <a:off x="559894" y="1858038"/>
            <a:ext cx="11155137" cy="3538556"/>
          </a:xfrm>
        </p:spPr>
        <p:txBody>
          <a:bodyPr>
            <a:normAutofit/>
          </a:bodyPr>
          <a:lstStyle/>
          <a:p>
            <a:pPr marL="0" indent="0">
              <a:buNone/>
            </a:pPr>
            <a:r>
              <a:rPr lang="en-US" sz="2800" b="1" dirty="0">
                <a:solidFill>
                  <a:schemeClr val="tx1"/>
                </a:solidFill>
              </a:rPr>
              <a:t>Administrative Code:</a:t>
            </a:r>
          </a:p>
          <a:p>
            <a:r>
              <a:rPr lang="en-US" sz="2400" dirty="0">
                <a:solidFill>
                  <a:schemeClr val="tx1"/>
                </a:solidFill>
              </a:rPr>
              <a:t>15A NCAC 05H .1902 Surface Water Source Documentation</a:t>
            </a:r>
          </a:p>
          <a:p>
            <a:pPr lvl="1"/>
            <a:endParaRPr lang="en-US" sz="2200" dirty="0">
              <a:solidFill>
                <a:schemeClr val="tx1"/>
              </a:solidFill>
            </a:endParaRPr>
          </a:p>
          <a:p>
            <a:pPr lvl="1"/>
            <a:r>
              <a:rPr lang="en-US" sz="2200" dirty="0">
                <a:solidFill>
                  <a:schemeClr val="tx1"/>
                </a:solidFill>
              </a:rPr>
              <a:t>(b)(3)(B) an   estimate of   the   7Q10   flow   at   the   proposed   intake   location   and   explain   the methodology  used  to  derive  the  estimate.    The  cumulative  maximum  instantaneous withdrawal  from  the affected reach shall be limited  to 20  percent of the 7Q10  flow.</a:t>
            </a:r>
          </a:p>
          <a:p>
            <a:pPr lvl="1"/>
            <a:r>
              <a:rPr lang="en-US" sz="2200" dirty="0">
                <a:solidFill>
                  <a:schemeClr val="tx1"/>
                </a:solidFill>
              </a:rPr>
              <a:t>(c) When  flows  in  the affected reach are at 7Q10 levels, withdrawals conducted under the permit shall cease until flows reach 120  percent of the 7Q10  flow  level.</a:t>
            </a:r>
          </a:p>
        </p:txBody>
      </p:sp>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79663" y="1056690"/>
            <a:ext cx="10515600" cy="646907"/>
          </a:xfrm>
        </p:spPr>
        <p:txBody>
          <a:bodyPr>
            <a:normAutofit/>
          </a:bodyPr>
          <a:lstStyle/>
          <a:p>
            <a:r>
              <a:rPr lang="en-US" sz="3200" b="1" i="0" dirty="0">
                <a:solidFill>
                  <a:schemeClr val="tx1"/>
                </a:solidFill>
                <a:latin typeface="+mn-lt"/>
              </a:rPr>
              <a:t>DWR: Surface Water Source Documentation</a:t>
            </a:r>
          </a:p>
        </p:txBody>
      </p:sp>
    </p:spTree>
    <p:extLst>
      <p:ext uri="{BB962C8B-B14F-4D97-AF65-F5344CB8AC3E}">
        <p14:creationId xmlns:p14="http://schemas.microsoft.com/office/powerpoint/2010/main" val="275664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62F6E-6223-4E9B-94FD-12C3E11CB94C}"/>
              </a:ext>
            </a:extLst>
          </p:cNvPr>
          <p:cNvSpPr>
            <a:spLocks noGrp="1"/>
          </p:cNvSpPr>
          <p:nvPr>
            <p:ph idx="1"/>
          </p:nvPr>
        </p:nvSpPr>
        <p:spPr>
          <a:xfrm>
            <a:off x="175098" y="1781724"/>
            <a:ext cx="11906655" cy="4444791"/>
          </a:xfrm>
        </p:spPr>
        <p:txBody>
          <a:bodyPr>
            <a:normAutofit/>
          </a:bodyPr>
          <a:lstStyle/>
          <a:p>
            <a:pPr marL="0" indent="0">
              <a:buNone/>
            </a:pPr>
            <a:r>
              <a:rPr lang="en-US" sz="2800" b="1" dirty="0">
                <a:solidFill>
                  <a:schemeClr val="tx1"/>
                </a:solidFill>
              </a:rPr>
              <a:t>Statutory Authority:</a:t>
            </a:r>
          </a:p>
          <a:p>
            <a:r>
              <a:rPr lang="en-US" sz="2400" dirty="0">
                <a:solidFill>
                  <a:schemeClr val="tx1"/>
                </a:solidFill>
              </a:rPr>
              <a:t>130A-295.01 –  Additional Requirement for Commercial Hazardous Waste Facilities</a:t>
            </a:r>
          </a:p>
          <a:p>
            <a:pPr lvl="1"/>
            <a:r>
              <a:rPr lang="en-US" sz="2200" dirty="0">
                <a:solidFill>
                  <a:schemeClr val="tx1"/>
                </a:solidFill>
              </a:rPr>
              <a:t>(b)(1) The facility shall not discharge directly a hazardous or toxic substance into a surface water that is upstream from a public drinking water supply intake in North Carolina, unless there is a dilution factor of 1000 or greater at the point of discharge into the surface water under 7Q10 conditions.</a:t>
            </a:r>
          </a:p>
          <a:p>
            <a:pPr lvl="1"/>
            <a:r>
              <a:rPr lang="en-US" sz="2200" dirty="0">
                <a:solidFill>
                  <a:schemeClr val="tx1"/>
                </a:solidFill>
              </a:rPr>
              <a:t>(b)(2) The facility shall not discharge indirectly through a publicly owned treatment works (POTW) a hazardous or toxic substance into a surface water that is upstream from a public drinking water supply intake in North Carolina, unless there is a dilution factor of 1000 or greater, irrespective of any dilution occurring in a wastewater treatment plant, at the point of discharge into the surface water under 7Q10 conditions.</a:t>
            </a:r>
          </a:p>
          <a:p>
            <a:pPr lvl="1"/>
            <a:endParaRPr lang="en-US" sz="2200" dirty="0">
              <a:solidFill>
                <a:schemeClr val="tx1"/>
              </a:solidFill>
            </a:endParaRPr>
          </a:p>
          <a:p>
            <a:endParaRPr lang="en-US" sz="2400" dirty="0">
              <a:solidFill>
                <a:schemeClr val="tx1"/>
              </a:solidFill>
            </a:endParaRPr>
          </a:p>
          <a:p>
            <a:endParaRPr lang="en-US" sz="2800" dirty="0">
              <a:solidFill>
                <a:schemeClr val="tx1"/>
              </a:solidFill>
            </a:endParaRPr>
          </a:p>
        </p:txBody>
      </p:sp>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98713" y="1134817"/>
            <a:ext cx="10515600" cy="646907"/>
          </a:xfrm>
        </p:spPr>
        <p:txBody>
          <a:bodyPr>
            <a:normAutofit fontScale="90000"/>
          </a:bodyPr>
          <a:lstStyle/>
          <a:p>
            <a:r>
              <a:rPr lang="en-US" sz="3200" b="1" i="0" dirty="0">
                <a:solidFill>
                  <a:schemeClr val="tx1"/>
                </a:solidFill>
                <a:latin typeface="+mn-lt"/>
              </a:rPr>
              <a:t>DWM: Additional Requirement for Commercial Hazardous Waste Facilities</a:t>
            </a:r>
          </a:p>
        </p:txBody>
      </p:sp>
    </p:spTree>
    <p:extLst>
      <p:ext uri="{BB962C8B-B14F-4D97-AF65-F5344CB8AC3E}">
        <p14:creationId xmlns:p14="http://schemas.microsoft.com/office/powerpoint/2010/main" val="248184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79663" y="1056690"/>
            <a:ext cx="10515600" cy="646907"/>
          </a:xfrm>
        </p:spPr>
        <p:txBody>
          <a:bodyPr>
            <a:normAutofit/>
          </a:bodyPr>
          <a:lstStyle/>
          <a:p>
            <a:r>
              <a:rPr lang="en-US" sz="3200" b="1" i="0" dirty="0">
                <a:solidFill>
                  <a:schemeClr val="tx1"/>
                </a:solidFill>
                <a:latin typeface="+mn-lt"/>
              </a:rPr>
              <a:t>DWR: Local Water Supply Planning</a:t>
            </a:r>
          </a:p>
        </p:txBody>
      </p:sp>
      <p:sp>
        <p:nvSpPr>
          <p:cNvPr id="10" name="Content Placeholder 2">
            <a:extLst>
              <a:ext uri="{FF2B5EF4-FFF2-40B4-BE49-F238E27FC236}">
                <a16:creationId xmlns:a16="http://schemas.microsoft.com/office/drawing/2014/main" id="{2FD62F6E-6223-4E9B-94FD-12C3E11CB94C}"/>
              </a:ext>
            </a:extLst>
          </p:cNvPr>
          <p:cNvSpPr>
            <a:spLocks noGrp="1"/>
          </p:cNvSpPr>
          <p:nvPr>
            <p:ph idx="1"/>
          </p:nvPr>
        </p:nvSpPr>
        <p:spPr>
          <a:xfrm>
            <a:off x="322284" y="1600201"/>
            <a:ext cx="11449051" cy="4623244"/>
          </a:xfrm>
        </p:spPr>
        <p:txBody>
          <a:bodyPr>
            <a:normAutofit/>
          </a:bodyPr>
          <a:lstStyle/>
          <a:p>
            <a:r>
              <a:rPr lang="en-US" sz="2400" b="1" dirty="0">
                <a:solidFill>
                  <a:schemeClr val="tx1"/>
                </a:solidFill>
              </a:rPr>
              <a:t>Statutory Authority:</a:t>
            </a:r>
          </a:p>
          <a:p>
            <a:r>
              <a:rPr lang="en-US" sz="2400" dirty="0">
                <a:solidFill>
                  <a:schemeClr val="tx1"/>
                </a:solidFill>
              </a:rPr>
              <a:t>143-355(l) Local Water Supply Planning – Instructions (Page 6)</a:t>
            </a:r>
          </a:p>
          <a:p>
            <a:pPr lvl="1"/>
            <a:r>
              <a:rPr lang="en-US" sz="2200" dirty="0">
                <a:solidFill>
                  <a:schemeClr val="tx1"/>
                </a:solidFill>
              </a:rPr>
              <a:t>For a system with a run-of-river intake, supply from the river intake should be designated by: </a:t>
            </a:r>
          </a:p>
          <a:p>
            <a:pPr lvl="2"/>
            <a:r>
              <a:rPr lang="en-US" sz="2000" dirty="0">
                <a:solidFill>
                  <a:schemeClr val="tx1"/>
                </a:solidFill>
              </a:rPr>
              <a:t>20% of the 7Q10 low-flow at the intake, </a:t>
            </a:r>
          </a:p>
          <a:p>
            <a:pPr lvl="2"/>
            <a:r>
              <a:rPr lang="en-US" sz="2000" dirty="0">
                <a:solidFill>
                  <a:schemeClr val="tx1"/>
                </a:solidFill>
              </a:rPr>
              <a:t>Withdrawal criteria based on an instream flow study, or the  </a:t>
            </a:r>
          </a:p>
          <a:p>
            <a:pPr lvl="2"/>
            <a:r>
              <a:rPr lang="en-US" sz="2000" dirty="0">
                <a:solidFill>
                  <a:schemeClr val="tx1"/>
                </a:solidFill>
              </a:rPr>
              <a:t>Existing permitted water treatment plant capacity.</a:t>
            </a:r>
          </a:p>
          <a:p>
            <a:pPr lvl="1"/>
            <a:r>
              <a:rPr lang="en-US" sz="2200" dirty="0">
                <a:solidFill>
                  <a:schemeClr val="tx1"/>
                </a:solidFill>
              </a:rPr>
              <a:t>If you do not have the results of an instream flow study on which to base available supply, for </a:t>
            </a:r>
            <a:r>
              <a:rPr lang="en-US" sz="2200" b="1" dirty="0">
                <a:solidFill>
                  <a:schemeClr val="tx1"/>
                </a:solidFill>
              </a:rPr>
              <a:t>planning purposes </a:t>
            </a:r>
            <a:r>
              <a:rPr lang="en-US" sz="2200" dirty="0">
                <a:solidFill>
                  <a:schemeClr val="tx1"/>
                </a:solidFill>
              </a:rPr>
              <a:t>you can use 20% of the 7Q10 as an estimate. However, this value is only a threshold for triggering the North Carolina Environmental Policy Act. A site-specific analysis for increasing withdrawals could determine an acceptable withdrawal greater than 20% of the 7Q10</a:t>
            </a:r>
            <a:r>
              <a:rPr lang="en-US" sz="2200">
                <a:solidFill>
                  <a:schemeClr val="tx1"/>
                </a:solidFill>
              </a:rPr>
              <a:t>. </a:t>
            </a:r>
            <a:endParaRPr lang="en-US" sz="2200" dirty="0">
              <a:solidFill>
                <a:schemeClr val="tx1"/>
              </a:solidFill>
            </a:endParaRPr>
          </a:p>
          <a:p>
            <a:endParaRPr lang="en-US" sz="24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403350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79663" y="1056690"/>
            <a:ext cx="10515600" cy="646907"/>
          </a:xfrm>
        </p:spPr>
        <p:txBody>
          <a:bodyPr>
            <a:normAutofit/>
          </a:bodyPr>
          <a:lstStyle/>
          <a:p>
            <a:r>
              <a:rPr lang="en-US" sz="3200" b="1" i="0" dirty="0">
                <a:solidFill>
                  <a:schemeClr val="tx1"/>
                </a:solidFill>
                <a:latin typeface="+mn-lt"/>
              </a:rPr>
              <a:t>DWR: Determining </a:t>
            </a:r>
            <a:r>
              <a:rPr lang="en-US" sz="3200" b="1" i="0" dirty="0" err="1">
                <a:solidFill>
                  <a:schemeClr val="tx1"/>
                </a:solidFill>
                <a:latin typeface="+mn-lt"/>
              </a:rPr>
              <a:t>Streamflows</a:t>
            </a:r>
            <a:endParaRPr lang="en-US" sz="3200" b="1" i="0" dirty="0">
              <a:solidFill>
                <a:schemeClr val="tx1"/>
              </a:solidFill>
              <a:latin typeface="+mn-lt"/>
            </a:endParaRPr>
          </a:p>
        </p:txBody>
      </p:sp>
      <p:sp>
        <p:nvSpPr>
          <p:cNvPr id="10" name="Content Placeholder 2">
            <a:extLst>
              <a:ext uri="{FF2B5EF4-FFF2-40B4-BE49-F238E27FC236}">
                <a16:creationId xmlns:a16="http://schemas.microsoft.com/office/drawing/2014/main" id="{2FD62F6E-6223-4E9B-94FD-12C3E11CB94C}"/>
              </a:ext>
            </a:extLst>
          </p:cNvPr>
          <p:cNvSpPr>
            <a:spLocks noGrp="1"/>
          </p:cNvSpPr>
          <p:nvPr>
            <p:ph idx="1"/>
          </p:nvPr>
        </p:nvSpPr>
        <p:spPr>
          <a:xfrm>
            <a:off x="332012" y="1703597"/>
            <a:ext cx="11449051" cy="4294867"/>
          </a:xfrm>
        </p:spPr>
        <p:txBody>
          <a:bodyPr>
            <a:normAutofit/>
          </a:bodyPr>
          <a:lstStyle/>
          <a:p>
            <a:r>
              <a:rPr lang="en-US" sz="2400" b="1" dirty="0">
                <a:solidFill>
                  <a:schemeClr val="tx1"/>
                </a:solidFill>
              </a:rPr>
              <a:t>Statutory Authority:</a:t>
            </a:r>
          </a:p>
          <a:p>
            <a:r>
              <a:rPr lang="en-US" sz="2400" dirty="0">
                <a:solidFill>
                  <a:schemeClr val="tx1"/>
                </a:solidFill>
              </a:rPr>
              <a:t>143‑215.48 Determining </a:t>
            </a:r>
            <a:r>
              <a:rPr lang="en-US" sz="2400" dirty="0" err="1">
                <a:solidFill>
                  <a:schemeClr val="tx1"/>
                </a:solidFill>
              </a:rPr>
              <a:t>Streamflows</a:t>
            </a:r>
            <a:endParaRPr lang="en-US" sz="2400" dirty="0">
              <a:solidFill>
                <a:schemeClr val="tx1"/>
              </a:solidFill>
            </a:endParaRPr>
          </a:p>
          <a:p>
            <a:pPr lvl="1"/>
            <a:r>
              <a:rPr lang="en-US" sz="2000" dirty="0">
                <a:solidFill>
                  <a:schemeClr val="tx1"/>
                </a:solidFill>
              </a:rPr>
              <a:t>(a) In litigation in which the rate of flow of water that would exist in the absence of an impoundment is in issue, that rate shall be deemed to be the </a:t>
            </a:r>
            <a:r>
              <a:rPr lang="en-US" sz="2000" u="sng" dirty="0">
                <a:solidFill>
                  <a:schemeClr val="tx1"/>
                </a:solidFill>
              </a:rPr>
              <a:t>minimum average flow for a period of seven consecutive days that have an average recurrence of once in 10 years</a:t>
            </a:r>
            <a:r>
              <a:rPr lang="en-US" sz="2000" dirty="0">
                <a:solidFill>
                  <a:schemeClr val="tx1"/>
                </a:solidFill>
              </a:rPr>
              <a:t> unless a party to the litigation introduces a calculation that more closely approximates the actual rate. A determination made by the Commission (</a:t>
            </a:r>
            <a:r>
              <a:rPr lang="en-US" sz="2000" dirty="0" err="1">
                <a:solidFill>
                  <a:schemeClr val="tx1"/>
                </a:solidFill>
              </a:rPr>
              <a:t>i</a:t>
            </a:r>
            <a:r>
              <a:rPr lang="en-US" sz="2000" dirty="0">
                <a:solidFill>
                  <a:schemeClr val="tx1"/>
                </a:solidFill>
              </a:rPr>
              <a:t>) of either that minimum average flow, or (ii) that adopts a calculation that more closely approximates the actual rate of flow, and introduced by one of the parties to the litigation, shall be prima facie correct.</a:t>
            </a:r>
          </a:p>
          <a:p>
            <a:pPr lvl="1"/>
            <a:r>
              <a:rPr lang="en-US" sz="2000" dirty="0">
                <a:solidFill>
                  <a:schemeClr val="tx1"/>
                </a:solidFill>
              </a:rPr>
              <a:t>(b) The Commission is authorized to make the determinations specified in subsection (a) of this section and to require the submission of such reports and such inspections as are necessary to permit those determinations. (1971, c. 111, s. 1; 1973, c. 1262, s. 23; 1987, c. 827, s. 154.)</a:t>
            </a:r>
            <a:endParaRPr lang="en-US" sz="2800" dirty="0">
              <a:solidFill>
                <a:schemeClr val="tx1"/>
              </a:solidFill>
            </a:endParaRPr>
          </a:p>
        </p:txBody>
      </p:sp>
    </p:spTree>
    <p:extLst>
      <p:ext uri="{BB962C8B-B14F-4D97-AF65-F5344CB8AC3E}">
        <p14:creationId xmlns:p14="http://schemas.microsoft.com/office/powerpoint/2010/main" val="888810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431" y="1186967"/>
            <a:ext cx="7442105" cy="5019675"/>
          </a:xfrm>
        </p:spPr>
      </p:pic>
      <p:sp>
        <p:nvSpPr>
          <p:cNvPr id="4" name="Slide Number Placeholder 3"/>
          <p:cNvSpPr>
            <a:spLocks noGrp="1"/>
          </p:cNvSpPr>
          <p:nvPr>
            <p:ph type="sldNum" sz="quarter" idx="12"/>
          </p:nvPr>
        </p:nvSpPr>
        <p:spPr/>
        <p:txBody>
          <a:bodyPr/>
          <a:lstStyle/>
          <a:p>
            <a:fld id="{11F27F3A-B3E9-41ED-AF8F-A365F10BB65F}" type="slidenum">
              <a:rPr lang="en-US" smtClean="0"/>
              <a:pPr/>
              <a:t>14</a:t>
            </a:fld>
            <a:endParaRPr lang="en-US"/>
          </a:p>
        </p:txBody>
      </p:sp>
      <p:sp>
        <p:nvSpPr>
          <p:cNvPr id="6" name="Rectangle 5"/>
          <p:cNvSpPr/>
          <p:nvPr/>
        </p:nvSpPr>
        <p:spPr>
          <a:xfrm>
            <a:off x="8424980" y="1569493"/>
            <a:ext cx="3475867" cy="3277820"/>
          </a:xfrm>
          <a:prstGeom prst="rect">
            <a:avLst/>
          </a:prstGeom>
        </p:spPr>
        <p:txBody>
          <a:bodyPr wrap="square">
            <a:spAutoFit/>
          </a:bodyPr>
          <a:lstStyle/>
          <a:p>
            <a:r>
              <a:rPr lang="en-US" dirty="0"/>
              <a:t>5 components of natural flow regime*:</a:t>
            </a:r>
          </a:p>
          <a:p>
            <a:endParaRPr lang="en-US" dirty="0"/>
          </a:p>
          <a:p>
            <a:pPr marL="285750" indent="-285750">
              <a:lnSpc>
                <a:spcPct val="150000"/>
              </a:lnSpc>
              <a:buFont typeface="Arial" panose="020B0604020202020204" pitchFamily="34" charset="0"/>
              <a:buChar char="•"/>
            </a:pPr>
            <a:r>
              <a:rPr lang="en-US" dirty="0"/>
              <a:t>magnitude</a:t>
            </a:r>
          </a:p>
          <a:p>
            <a:pPr marL="285750" indent="-285750">
              <a:lnSpc>
                <a:spcPct val="150000"/>
              </a:lnSpc>
              <a:buFont typeface="Arial" panose="020B0604020202020204" pitchFamily="34" charset="0"/>
              <a:buChar char="•"/>
            </a:pPr>
            <a:r>
              <a:rPr lang="en-US" dirty="0"/>
              <a:t>frequency</a:t>
            </a:r>
          </a:p>
          <a:p>
            <a:pPr marL="285750" indent="-285750">
              <a:lnSpc>
                <a:spcPct val="150000"/>
              </a:lnSpc>
              <a:buFont typeface="Arial" panose="020B0604020202020204" pitchFamily="34" charset="0"/>
              <a:buChar char="•"/>
            </a:pPr>
            <a:r>
              <a:rPr lang="en-US" dirty="0"/>
              <a:t>rate of change</a:t>
            </a:r>
          </a:p>
          <a:p>
            <a:pPr marL="285750" indent="-285750">
              <a:lnSpc>
                <a:spcPct val="150000"/>
              </a:lnSpc>
              <a:buFont typeface="Arial" panose="020B0604020202020204" pitchFamily="34" charset="0"/>
              <a:buChar char="•"/>
            </a:pPr>
            <a:r>
              <a:rPr lang="en-US" dirty="0"/>
              <a:t>duration</a:t>
            </a:r>
          </a:p>
          <a:p>
            <a:pPr marL="285750" indent="-285750">
              <a:lnSpc>
                <a:spcPct val="150000"/>
              </a:lnSpc>
              <a:buFont typeface="Arial" panose="020B0604020202020204" pitchFamily="34" charset="0"/>
              <a:buChar char="•"/>
            </a:pPr>
            <a:r>
              <a:rPr lang="en-US" dirty="0"/>
              <a:t>timing</a:t>
            </a:r>
          </a:p>
          <a:p>
            <a:pPr marL="285750" indent="-285750">
              <a:buFont typeface="Arial" panose="020B0604020202020204" pitchFamily="34" charset="0"/>
              <a:buChar char="•"/>
            </a:pPr>
            <a:endParaRPr lang="en-US" dirty="0"/>
          </a:p>
        </p:txBody>
      </p:sp>
      <p:sp>
        <p:nvSpPr>
          <p:cNvPr id="7" name="Rectangle 6"/>
          <p:cNvSpPr/>
          <p:nvPr/>
        </p:nvSpPr>
        <p:spPr>
          <a:xfrm>
            <a:off x="9924985" y="4827475"/>
            <a:ext cx="1975862" cy="369332"/>
          </a:xfrm>
          <a:prstGeom prst="rect">
            <a:avLst/>
          </a:prstGeom>
        </p:spPr>
        <p:txBody>
          <a:bodyPr wrap="none">
            <a:spAutoFit/>
          </a:bodyPr>
          <a:lstStyle/>
          <a:p>
            <a:r>
              <a:rPr lang="en-US" dirty="0"/>
              <a:t>*(</a:t>
            </a:r>
            <a:r>
              <a:rPr lang="en-US" dirty="0" err="1"/>
              <a:t>Poff</a:t>
            </a:r>
            <a:r>
              <a:rPr lang="en-US" dirty="0"/>
              <a:t> et al. 1997)</a:t>
            </a:r>
          </a:p>
        </p:txBody>
      </p:sp>
      <p:cxnSp>
        <p:nvCxnSpPr>
          <p:cNvPr id="9" name="Straight Arrow Connector 8"/>
          <p:cNvCxnSpPr/>
          <p:nvPr/>
        </p:nvCxnSpPr>
        <p:spPr>
          <a:xfrm flipH="1" flipV="1">
            <a:off x="5172502" y="1733266"/>
            <a:ext cx="3252478" cy="865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400800" y="3585847"/>
            <a:ext cx="2024180" cy="643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496334" y="2552896"/>
            <a:ext cx="1928646" cy="441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905768" y="2947916"/>
            <a:ext cx="1519212" cy="477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852252" y="3314339"/>
            <a:ext cx="1572728" cy="594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291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4275"/>
            <a:ext cx="10515600" cy="1061245"/>
          </a:xfrm>
        </p:spPr>
        <p:txBody>
          <a:bodyPr/>
          <a:lstStyle/>
          <a:p>
            <a:pPr lvl="0">
              <a:spcBef>
                <a:spcPts val="1000"/>
              </a:spcBef>
            </a:pPr>
            <a:r>
              <a:rPr lang="en-US" sz="3200" b="1" i="0" dirty="0">
                <a:solidFill>
                  <a:prstClr val="black"/>
                </a:solidFill>
                <a:latin typeface="Arial" panose="020B0604020202020204" pitchFamily="34" charset="0"/>
                <a:ea typeface="+mn-ea"/>
                <a:cs typeface="Arial" panose="020B0604020202020204" pitchFamily="34" charset="0"/>
              </a:rPr>
              <a:t>DWR: Minor Construction Activities</a:t>
            </a:r>
            <a:br>
              <a:rPr lang="en-US" sz="3200" b="1" i="0" dirty="0">
                <a:solidFill>
                  <a:prstClr val="black"/>
                </a:solidFill>
                <a:latin typeface="Arial" panose="020B0604020202020204" pitchFamily="34" charset="0"/>
                <a:ea typeface="+mn-ea"/>
                <a:cs typeface="Arial" panose="020B0604020202020204" pitchFamily="34" charset="0"/>
              </a:rPr>
            </a:br>
            <a:endParaRPr lang="en-US" dirty="0"/>
          </a:p>
        </p:txBody>
      </p:sp>
      <p:sp>
        <p:nvSpPr>
          <p:cNvPr id="3" name="Content Placeholder 2"/>
          <p:cNvSpPr>
            <a:spLocks noGrp="1"/>
          </p:cNvSpPr>
          <p:nvPr>
            <p:ph idx="1"/>
          </p:nvPr>
        </p:nvSpPr>
        <p:spPr>
          <a:xfrm>
            <a:off x="838200" y="1627632"/>
            <a:ext cx="10515600" cy="4818888"/>
          </a:xfrm>
        </p:spPr>
        <p:txBody>
          <a:bodyPr>
            <a:normAutofit/>
          </a:bodyPr>
          <a:lstStyle/>
          <a:p>
            <a:r>
              <a:rPr lang="en-US" sz="2400" b="1" dirty="0">
                <a:solidFill>
                  <a:schemeClr val="tx1"/>
                </a:solidFill>
              </a:rPr>
              <a:t>Statutory Authority:</a:t>
            </a:r>
          </a:p>
          <a:p>
            <a:r>
              <a:rPr lang="en-US" sz="2400" dirty="0">
                <a:solidFill>
                  <a:schemeClr val="tx1"/>
                </a:solidFill>
              </a:rPr>
              <a:t>NCAC 01C .0408 - MINOR CONSTRUCTION ACTIVITIES</a:t>
            </a:r>
          </a:p>
          <a:p>
            <a:r>
              <a:rPr lang="en-US" dirty="0">
                <a:solidFill>
                  <a:schemeClr val="tx1"/>
                </a:solidFill>
              </a:rPr>
              <a:t>(2) Specific Criteria. Construction or expansion activities listed below require an environmental document if they exceed either the minimum criteria set out in Item (1) of this Rule or the thresholds established below.</a:t>
            </a:r>
          </a:p>
          <a:p>
            <a:pPr lvl="1"/>
            <a:r>
              <a:rPr lang="en-US" sz="2000" dirty="0">
                <a:solidFill>
                  <a:schemeClr val="tx1"/>
                </a:solidFill>
              </a:rPr>
              <a:t>(a) The following activities related to wastewater treatment systems.</a:t>
            </a:r>
          </a:p>
          <a:p>
            <a:pPr lvl="2"/>
            <a:r>
              <a:rPr lang="en-US" sz="2000" dirty="0">
                <a:solidFill>
                  <a:schemeClr val="tx1"/>
                </a:solidFill>
              </a:rPr>
              <a:t>(ii) New discharge facilities with a proposed permitted expansion of less than 500,000 gallons per day and producing an instream waste concentration of less than 33 percent during the 7-day 10-year low flow conditions;</a:t>
            </a:r>
          </a:p>
          <a:p>
            <a:pPr lvl="1"/>
            <a:r>
              <a:rPr lang="en-US" sz="2000" dirty="0">
                <a:solidFill>
                  <a:schemeClr val="tx1"/>
                </a:solidFill>
              </a:rPr>
              <a:t>(b) The following activities related to potable water systems.</a:t>
            </a:r>
          </a:p>
          <a:p>
            <a:pPr lvl="2"/>
            <a:r>
              <a:rPr lang="en-US" sz="2000" dirty="0">
                <a:solidFill>
                  <a:schemeClr val="tx1"/>
                </a:solidFill>
              </a:rPr>
              <a:t>(</a:t>
            </a:r>
            <a:r>
              <a:rPr lang="en-US" sz="2000" dirty="0" err="1">
                <a:solidFill>
                  <a:schemeClr val="tx1"/>
                </a:solidFill>
              </a:rPr>
              <a:t>i</a:t>
            </a:r>
            <a:r>
              <a:rPr lang="en-US" sz="2000" dirty="0">
                <a:solidFill>
                  <a:schemeClr val="tx1"/>
                </a:solidFill>
              </a:rPr>
              <a:t>) Improvements to water treatment plants that involve less than 1,000,000 gallons per day added capacity and total design withdrawal less than one-fifth of the 7-day, 10- year low flow of the contributing stream</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15</a:t>
            </a:fld>
            <a:endParaRPr lang="en-US"/>
          </a:p>
        </p:txBody>
      </p:sp>
    </p:spTree>
    <p:extLst>
      <p:ext uri="{BB962C8B-B14F-4D97-AF65-F5344CB8AC3E}">
        <p14:creationId xmlns:p14="http://schemas.microsoft.com/office/powerpoint/2010/main" val="319594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62F6E-6223-4E9B-94FD-12C3E11CB94C}"/>
              </a:ext>
            </a:extLst>
          </p:cNvPr>
          <p:cNvSpPr>
            <a:spLocks noGrp="1"/>
          </p:cNvSpPr>
          <p:nvPr>
            <p:ph idx="1"/>
          </p:nvPr>
        </p:nvSpPr>
        <p:spPr>
          <a:xfrm>
            <a:off x="405491" y="2110902"/>
            <a:ext cx="11559347" cy="3906176"/>
          </a:xfrm>
        </p:spPr>
        <p:txBody>
          <a:bodyPr>
            <a:normAutofit/>
          </a:bodyPr>
          <a:lstStyle/>
          <a:p>
            <a:pPr marL="0" indent="0">
              <a:buNone/>
            </a:pPr>
            <a:r>
              <a:rPr lang="en-US" sz="2800" dirty="0" smtClean="0">
                <a:solidFill>
                  <a:schemeClr val="tx1"/>
                </a:solidFill>
              </a:rPr>
              <a:t>Ecological </a:t>
            </a:r>
            <a:r>
              <a:rPr lang="en-US" sz="2800" dirty="0">
                <a:solidFill>
                  <a:schemeClr val="tx1"/>
                </a:solidFill>
              </a:rPr>
              <a:t>Flow</a:t>
            </a:r>
          </a:p>
          <a:p>
            <a:r>
              <a:rPr lang="en-US" sz="2400" dirty="0">
                <a:solidFill>
                  <a:schemeClr val="tx1"/>
                </a:solidFill>
              </a:rPr>
              <a:t>Protect the aquatic ecosystem during periods of drought</a:t>
            </a:r>
          </a:p>
          <a:p>
            <a:endParaRPr lang="en-US" sz="2400" dirty="0">
              <a:solidFill>
                <a:schemeClr val="tx1"/>
              </a:solidFill>
            </a:endParaRPr>
          </a:p>
          <a:p>
            <a:r>
              <a:rPr lang="en-US" sz="2400" dirty="0">
                <a:solidFill>
                  <a:schemeClr val="tx1"/>
                </a:solidFill>
              </a:rPr>
              <a:t>Prevent increasing the frequency or duration of extreme low flows that are damaging to ecosystem health</a:t>
            </a:r>
          </a:p>
          <a:p>
            <a:pPr marL="0" indent="0">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79663" y="1056690"/>
            <a:ext cx="10515600" cy="646907"/>
          </a:xfrm>
        </p:spPr>
        <p:txBody>
          <a:bodyPr>
            <a:normAutofit/>
          </a:bodyPr>
          <a:lstStyle/>
          <a:p>
            <a:r>
              <a:rPr lang="en-US" sz="3200" b="1" i="0" dirty="0" smtClean="0">
                <a:solidFill>
                  <a:schemeClr val="tx1"/>
                </a:solidFill>
                <a:latin typeface="+mn-lt"/>
              </a:rPr>
              <a:t>Need for</a:t>
            </a:r>
            <a:r>
              <a:rPr lang="en-US" sz="3200" b="1" i="0" dirty="0">
                <a:solidFill>
                  <a:schemeClr val="tx1"/>
                </a:solidFill>
                <a:latin typeface="+mn-lt"/>
              </a:rPr>
              <a:t> Ecological </a:t>
            </a:r>
            <a:r>
              <a:rPr lang="en-US" sz="3200" b="1" i="0" dirty="0" smtClean="0">
                <a:solidFill>
                  <a:schemeClr val="tx1"/>
                </a:solidFill>
                <a:latin typeface="+mn-lt"/>
              </a:rPr>
              <a:t>Flow Over the </a:t>
            </a:r>
            <a:r>
              <a:rPr lang="en-US" sz="3200" b="1" i="0" dirty="0">
                <a:solidFill>
                  <a:schemeClr val="tx1"/>
                </a:solidFill>
                <a:latin typeface="+mn-lt"/>
              </a:rPr>
              <a:t>7Q10 </a:t>
            </a:r>
            <a:r>
              <a:rPr lang="en-US" sz="3200" b="1" i="0" dirty="0" smtClean="0">
                <a:solidFill>
                  <a:schemeClr val="tx1"/>
                </a:solidFill>
                <a:latin typeface="+mn-lt"/>
              </a:rPr>
              <a:t>Flow</a:t>
            </a:r>
            <a:endParaRPr lang="en-US" sz="3200" b="1" i="0" dirty="0">
              <a:solidFill>
                <a:schemeClr val="tx1"/>
              </a:solidFill>
              <a:latin typeface="+mn-lt"/>
            </a:endParaRPr>
          </a:p>
        </p:txBody>
      </p:sp>
    </p:spTree>
    <p:extLst>
      <p:ext uri="{BB962C8B-B14F-4D97-AF65-F5344CB8AC3E}">
        <p14:creationId xmlns:p14="http://schemas.microsoft.com/office/powerpoint/2010/main" val="8288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433" y="1307992"/>
            <a:ext cx="7452374" cy="4771924"/>
          </a:xfrm>
        </p:spPr>
      </p:pic>
      <p:sp>
        <p:nvSpPr>
          <p:cNvPr id="4" name="Slide Number Placeholder 3"/>
          <p:cNvSpPr>
            <a:spLocks noGrp="1"/>
          </p:cNvSpPr>
          <p:nvPr>
            <p:ph type="sldNum" sz="quarter" idx="12"/>
          </p:nvPr>
        </p:nvSpPr>
        <p:spPr/>
        <p:txBody>
          <a:bodyPr/>
          <a:lstStyle/>
          <a:p>
            <a:fld id="{11F27F3A-B3E9-41ED-AF8F-A365F10BB65F}" type="slidenum">
              <a:rPr lang="en-US" smtClean="0"/>
              <a:pPr/>
              <a:t>17</a:t>
            </a:fld>
            <a:endParaRPr lang="en-US"/>
          </a:p>
        </p:txBody>
      </p:sp>
      <p:sp>
        <p:nvSpPr>
          <p:cNvPr id="6" name="TextBox 5"/>
          <p:cNvSpPr txBox="1"/>
          <p:nvPr/>
        </p:nvSpPr>
        <p:spPr>
          <a:xfrm>
            <a:off x="4531754" y="6079916"/>
            <a:ext cx="3330053" cy="369332"/>
          </a:xfrm>
          <a:prstGeom prst="rect">
            <a:avLst/>
          </a:prstGeom>
          <a:noFill/>
        </p:spPr>
        <p:txBody>
          <a:bodyPr wrap="square" rtlCol="0">
            <a:spAutoFit/>
          </a:bodyPr>
          <a:lstStyle/>
          <a:p>
            <a:r>
              <a:rPr lang="en-US" dirty="0"/>
              <a:t>(from B.D. Richter et al., 2012)</a:t>
            </a:r>
          </a:p>
        </p:txBody>
      </p:sp>
      <p:sp>
        <p:nvSpPr>
          <p:cNvPr id="7" name="TextBox 6"/>
          <p:cNvSpPr txBox="1"/>
          <p:nvPr/>
        </p:nvSpPr>
        <p:spPr>
          <a:xfrm>
            <a:off x="7861807" y="1596788"/>
            <a:ext cx="4216461" cy="2862322"/>
          </a:xfrm>
          <a:prstGeom prst="rect">
            <a:avLst/>
          </a:prstGeom>
          <a:noFill/>
        </p:spPr>
        <p:txBody>
          <a:bodyPr wrap="square" rtlCol="0">
            <a:spAutoFit/>
          </a:bodyPr>
          <a:lstStyle/>
          <a:p>
            <a:r>
              <a:rPr lang="en-US" dirty="0">
                <a:solidFill>
                  <a:srgbClr val="0070C0"/>
                </a:solidFill>
              </a:rPr>
              <a:t>Natural Flow Regime Concept:</a:t>
            </a:r>
          </a:p>
          <a:p>
            <a:endParaRPr lang="en-US" dirty="0"/>
          </a:p>
          <a:p>
            <a:r>
              <a:rPr lang="en-US" dirty="0">
                <a:solidFill>
                  <a:srgbClr val="00B050"/>
                </a:solidFill>
              </a:rPr>
              <a:t>“High Level of Ecological Protection” </a:t>
            </a:r>
            <a:r>
              <a:rPr lang="en-US" dirty="0"/>
              <a:t>(+/- 0 to 10% deviation from natural flow)</a:t>
            </a:r>
          </a:p>
          <a:p>
            <a:endParaRPr lang="en-US" dirty="0"/>
          </a:p>
          <a:p>
            <a:r>
              <a:rPr lang="en-US" dirty="0">
                <a:solidFill>
                  <a:schemeClr val="accent6">
                    <a:lumMod val="50000"/>
                  </a:schemeClr>
                </a:solidFill>
              </a:rPr>
              <a:t>“Moderate Level of Ecological Protection</a:t>
            </a:r>
            <a:r>
              <a:rPr lang="en-US" dirty="0"/>
              <a:t>” (+/- 11 to 20% deviation from natural flow).</a:t>
            </a:r>
          </a:p>
          <a:p>
            <a:endParaRPr lang="en-US" dirty="0"/>
          </a:p>
        </p:txBody>
      </p:sp>
    </p:spTree>
    <p:extLst>
      <p:ext uri="{BB962C8B-B14F-4D97-AF65-F5344CB8AC3E}">
        <p14:creationId xmlns:p14="http://schemas.microsoft.com/office/powerpoint/2010/main" val="41467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62F6E-6223-4E9B-94FD-12C3E11CB94C}"/>
              </a:ext>
            </a:extLst>
          </p:cNvPr>
          <p:cNvSpPr>
            <a:spLocks noGrp="1"/>
          </p:cNvSpPr>
          <p:nvPr>
            <p:ph idx="1"/>
          </p:nvPr>
        </p:nvSpPr>
        <p:spPr>
          <a:xfrm>
            <a:off x="405491" y="2110902"/>
            <a:ext cx="11559347" cy="3906176"/>
          </a:xfrm>
        </p:spPr>
        <p:txBody>
          <a:bodyPr>
            <a:normAutofit/>
          </a:bodyPr>
          <a:lstStyle/>
          <a:p>
            <a:pPr marL="0" indent="0">
              <a:buNone/>
            </a:pPr>
            <a:r>
              <a:rPr lang="en-US" sz="2400" b="1" dirty="0">
                <a:solidFill>
                  <a:schemeClr val="tx1"/>
                </a:solidFill>
              </a:rPr>
              <a:t>Take-Away Message</a:t>
            </a:r>
            <a:endParaRPr lang="en-US" sz="2400" dirty="0">
              <a:solidFill>
                <a:schemeClr val="tx1"/>
              </a:solidFill>
            </a:endParaRPr>
          </a:p>
          <a:p>
            <a:r>
              <a:rPr lang="en-US" sz="2400" dirty="0">
                <a:solidFill>
                  <a:schemeClr val="tx1"/>
                </a:solidFill>
              </a:rPr>
              <a:t>DEQ is continuing to use 7Q10 in permitting and planning programs as described in the presentation</a:t>
            </a:r>
          </a:p>
          <a:p>
            <a:r>
              <a:rPr lang="en-US" sz="2400" dirty="0">
                <a:solidFill>
                  <a:schemeClr val="tx1"/>
                </a:solidFill>
              </a:rPr>
              <a:t>No policy changes are being proposed by DEQ</a:t>
            </a:r>
          </a:p>
          <a:p>
            <a:endParaRPr lang="en-US" sz="2400" dirty="0">
              <a:solidFill>
                <a:schemeClr val="tx1"/>
              </a:solidFill>
            </a:endParaRPr>
          </a:p>
          <a:p>
            <a:pPr marL="0" indent="0">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79663" y="1056690"/>
            <a:ext cx="10515600" cy="646907"/>
          </a:xfrm>
        </p:spPr>
        <p:txBody>
          <a:bodyPr>
            <a:normAutofit/>
          </a:bodyPr>
          <a:lstStyle/>
          <a:p>
            <a:r>
              <a:rPr lang="en-US" sz="3200" b="1" i="0" dirty="0">
                <a:solidFill>
                  <a:schemeClr val="tx1"/>
                </a:solidFill>
                <a:latin typeface="+mn-lt"/>
              </a:rPr>
              <a:t>Conclusion</a:t>
            </a:r>
          </a:p>
        </p:txBody>
      </p:sp>
    </p:spTree>
    <p:extLst>
      <p:ext uri="{BB962C8B-B14F-4D97-AF65-F5344CB8AC3E}">
        <p14:creationId xmlns:p14="http://schemas.microsoft.com/office/powerpoint/2010/main" val="2432882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62F6E-6223-4E9B-94FD-12C3E11CB94C}"/>
              </a:ext>
            </a:extLst>
          </p:cNvPr>
          <p:cNvSpPr>
            <a:spLocks noGrp="1"/>
          </p:cNvSpPr>
          <p:nvPr>
            <p:ph idx="1"/>
          </p:nvPr>
        </p:nvSpPr>
        <p:spPr>
          <a:xfrm>
            <a:off x="318406" y="1867062"/>
            <a:ext cx="11559347" cy="4141852"/>
          </a:xfrm>
        </p:spPr>
        <p:txBody>
          <a:bodyPr>
            <a:normAutofit/>
          </a:bodyPr>
          <a:lstStyle/>
          <a:p>
            <a:r>
              <a:rPr lang="en-US" sz="2400" b="1" dirty="0">
                <a:solidFill>
                  <a:schemeClr val="tx1"/>
                </a:solidFill>
                <a:latin typeface="+mn-lt"/>
              </a:rPr>
              <a:t>Primary Reference - </a:t>
            </a:r>
            <a:r>
              <a:rPr lang="en-US" sz="2400" dirty="0">
                <a:solidFill>
                  <a:srgbClr val="201F1E"/>
                </a:solidFill>
                <a:effectLst/>
                <a:latin typeface="+mn-lt"/>
                <a:ea typeface="Calibri" panose="020F0502020204030204" pitchFamily="34" charset="0"/>
              </a:rPr>
              <a:t>USGS Water-Supply Paper 2403, "Low-flow characteristics of streams in North Carolina" (Giese and Mason, 1993) – 518 Stations</a:t>
            </a:r>
            <a:endParaRPr lang="en-US" sz="2400" dirty="0">
              <a:solidFill>
                <a:schemeClr val="tx1"/>
              </a:solidFill>
              <a:latin typeface="+mn-lt"/>
            </a:endParaRPr>
          </a:p>
          <a:p>
            <a:r>
              <a:rPr lang="en-US" sz="2400" b="1" dirty="0">
                <a:solidFill>
                  <a:schemeClr val="tx1"/>
                </a:solidFill>
              </a:rPr>
              <a:t>Partial Updates</a:t>
            </a:r>
          </a:p>
          <a:p>
            <a:pPr lvl="1"/>
            <a:r>
              <a:rPr lang="en-US" sz="2000" dirty="0">
                <a:solidFill>
                  <a:schemeClr val="tx1"/>
                </a:solidFill>
                <a:latin typeface="+mn-lt"/>
                <a:ea typeface="Calibri" panose="020F0502020204030204" pitchFamily="34" charset="0"/>
              </a:rPr>
              <a:t>USGS </a:t>
            </a:r>
            <a:r>
              <a:rPr lang="en-US" sz="2000" dirty="0">
                <a:solidFill>
                  <a:schemeClr val="tx1"/>
                </a:solidFill>
                <a:effectLst/>
                <a:latin typeface="+mn-lt"/>
                <a:ea typeface="Calibri" panose="020F0502020204030204" pitchFamily="34" charset="0"/>
              </a:rPr>
              <a:t>Water-Resources Investigations Report </a:t>
            </a:r>
            <a:r>
              <a:rPr lang="en-US" sz="2000" dirty="0">
                <a:solidFill>
                  <a:schemeClr val="tx1"/>
                </a:solidFill>
                <a:latin typeface="+mn-lt"/>
              </a:rPr>
              <a:t>01-4094, “Low-flow characteristics and discharge profiles for selected streams in the Cape Fear River Basin, North Carolina, through 1998.” (Weaver, 1998). </a:t>
            </a:r>
            <a:r>
              <a:rPr lang="en-US" sz="2000" dirty="0" smtClean="0">
                <a:solidFill>
                  <a:schemeClr val="tx1"/>
                </a:solidFill>
                <a:latin typeface="+mn-lt"/>
              </a:rPr>
              <a:t>- 188 </a:t>
            </a:r>
            <a:r>
              <a:rPr lang="en-US" sz="2000" dirty="0">
                <a:solidFill>
                  <a:schemeClr val="tx1"/>
                </a:solidFill>
                <a:latin typeface="+mn-lt"/>
              </a:rPr>
              <a:t>stations</a:t>
            </a:r>
          </a:p>
          <a:p>
            <a:pPr lvl="1"/>
            <a:r>
              <a:rPr lang="en-US" sz="2000" dirty="0">
                <a:solidFill>
                  <a:srgbClr val="201F1E"/>
                </a:solidFill>
                <a:effectLst/>
                <a:latin typeface="+mn-lt"/>
                <a:ea typeface="Calibri" panose="020F0502020204030204" pitchFamily="34" charset="0"/>
              </a:rPr>
              <a:t>USGS Water-Resources Investigations Report 98-4135, "Low-flow characteristics and discharge profiles for selected streams in the Neuse River basin, North Carolina. " (Weaver, 1998</a:t>
            </a:r>
            <a:r>
              <a:rPr lang="en-US" sz="2000" dirty="0" smtClean="0">
                <a:solidFill>
                  <a:srgbClr val="201F1E"/>
                </a:solidFill>
                <a:effectLst/>
                <a:latin typeface="+mn-lt"/>
                <a:ea typeface="Calibri" panose="020F0502020204030204" pitchFamily="34" charset="0"/>
              </a:rPr>
              <a:t>).</a:t>
            </a:r>
            <a:r>
              <a:rPr lang="en-US" sz="2000" dirty="0">
                <a:solidFill>
                  <a:srgbClr val="201F1E"/>
                </a:solidFill>
                <a:latin typeface="+mn-lt"/>
                <a:ea typeface="Calibri" panose="020F0502020204030204" pitchFamily="34" charset="0"/>
              </a:rPr>
              <a:t> </a:t>
            </a:r>
            <a:r>
              <a:rPr lang="en-US" sz="2000" dirty="0" smtClean="0">
                <a:solidFill>
                  <a:srgbClr val="201F1E"/>
                </a:solidFill>
                <a:effectLst/>
                <a:latin typeface="+mn-lt"/>
                <a:ea typeface="Calibri" panose="020F0502020204030204" pitchFamily="34" charset="0"/>
              </a:rPr>
              <a:t>- </a:t>
            </a:r>
            <a:r>
              <a:rPr lang="en-US" sz="2000" dirty="0">
                <a:solidFill>
                  <a:srgbClr val="201F1E"/>
                </a:solidFill>
                <a:effectLst/>
                <a:latin typeface="+mn-lt"/>
                <a:ea typeface="Calibri" panose="020F0502020204030204" pitchFamily="34" charset="0"/>
              </a:rPr>
              <a:t>163 stations</a:t>
            </a:r>
          </a:p>
          <a:p>
            <a:pPr lvl="1"/>
            <a:r>
              <a:rPr lang="en-US" sz="2000" dirty="0">
                <a:solidFill>
                  <a:srgbClr val="201F1E"/>
                </a:solidFill>
                <a:effectLst/>
                <a:latin typeface="+mn-lt"/>
                <a:ea typeface="Calibri" panose="020F0502020204030204" pitchFamily="34" charset="0"/>
              </a:rPr>
              <a:t>USGS Scientific Investigations Report 2015-5001, "Low-flow characteristics and flow-duration statistics for selected USGS continuous-record </a:t>
            </a:r>
            <a:r>
              <a:rPr lang="en-US" sz="2000" dirty="0" err="1">
                <a:solidFill>
                  <a:srgbClr val="201F1E"/>
                </a:solidFill>
                <a:effectLst/>
                <a:latin typeface="+mn-lt"/>
                <a:ea typeface="Calibri" panose="020F0502020204030204" pitchFamily="34" charset="0"/>
              </a:rPr>
              <a:t>streamgaging</a:t>
            </a:r>
            <a:r>
              <a:rPr lang="en-US" sz="2000" dirty="0">
                <a:solidFill>
                  <a:srgbClr val="201F1E"/>
                </a:solidFill>
                <a:effectLst/>
                <a:latin typeface="+mn-lt"/>
                <a:ea typeface="Calibri" panose="020F0502020204030204" pitchFamily="34" charset="0"/>
              </a:rPr>
              <a:t> stations in North Carolina through 2012" (Weaver, 2015).  - 266 sites</a:t>
            </a:r>
            <a:endParaRPr lang="en-US" sz="2000" dirty="0">
              <a:solidFill>
                <a:schemeClr val="tx1"/>
              </a:solidFill>
              <a:latin typeface="+mn-lt"/>
            </a:endParaRPr>
          </a:p>
          <a:p>
            <a:pPr marL="0" indent="0">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79663" y="1056690"/>
            <a:ext cx="10515600" cy="646907"/>
          </a:xfrm>
        </p:spPr>
        <p:txBody>
          <a:bodyPr>
            <a:normAutofit/>
          </a:bodyPr>
          <a:lstStyle/>
          <a:p>
            <a:r>
              <a:rPr lang="en-US" sz="3200" b="1" i="0" dirty="0">
                <a:solidFill>
                  <a:schemeClr val="tx1"/>
                </a:solidFill>
                <a:latin typeface="+mn-lt"/>
              </a:rPr>
              <a:t>USGS Estimation Basis</a:t>
            </a:r>
          </a:p>
        </p:txBody>
      </p:sp>
    </p:spTree>
    <p:extLst>
      <p:ext uri="{BB962C8B-B14F-4D97-AF65-F5344CB8AC3E}">
        <p14:creationId xmlns:p14="http://schemas.microsoft.com/office/powerpoint/2010/main" val="246246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9057"/>
            <a:ext cx="10515600" cy="1061245"/>
          </a:xfrm>
        </p:spPr>
        <p:txBody>
          <a:bodyPr>
            <a:normAutofit/>
          </a:bodyPr>
          <a:lstStyle/>
          <a:p>
            <a:r>
              <a:rPr lang="en-US" sz="3200" b="1" i="0" dirty="0">
                <a:solidFill>
                  <a:schemeClr val="tx1"/>
                </a:solidFill>
                <a:latin typeface="+mn-lt"/>
              </a:rPr>
              <a:t>Purpose of Presentation</a:t>
            </a:r>
          </a:p>
        </p:txBody>
      </p:sp>
      <p:sp>
        <p:nvSpPr>
          <p:cNvPr id="3" name="Content Placeholder 2"/>
          <p:cNvSpPr>
            <a:spLocks noGrp="1"/>
          </p:cNvSpPr>
          <p:nvPr>
            <p:ph idx="1"/>
          </p:nvPr>
        </p:nvSpPr>
        <p:spPr>
          <a:xfrm>
            <a:off x="554476" y="2000302"/>
            <a:ext cx="11245175" cy="3845668"/>
          </a:xfrm>
        </p:spPr>
        <p:txBody>
          <a:bodyPr>
            <a:normAutofit/>
          </a:bodyPr>
          <a:lstStyle/>
          <a:p>
            <a:r>
              <a:rPr lang="en-US" sz="2400" dirty="0">
                <a:solidFill>
                  <a:schemeClr val="tx1"/>
                </a:solidFill>
              </a:rPr>
              <a:t>Address concerns raised at November 2019 WAC meeting during ecological flow presentation about DEQ’s use of 7Q10</a:t>
            </a:r>
          </a:p>
          <a:p>
            <a:r>
              <a:rPr lang="en-US" sz="2400" dirty="0">
                <a:solidFill>
                  <a:schemeClr val="tx1"/>
                </a:solidFill>
              </a:rPr>
              <a:t>Summarize programs in DEQ that use 7Q10 for either permitting or planning purposes</a:t>
            </a:r>
          </a:p>
          <a:p>
            <a:r>
              <a:rPr lang="en-US" sz="2400" dirty="0">
                <a:solidFill>
                  <a:schemeClr val="tx1"/>
                </a:solidFill>
              </a:rPr>
              <a:t>Need for Ecological Flow </a:t>
            </a:r>
            <a:r>
              <a:rPr lang="en-US" sz="2400" dirty="0" smtClean="0">
                <a:solidFill>
                  <a:schemeClr val="tx1"/>
                </a:solidFill>
              </a:rPr>
              <a:t>over </a:t>
            </a:r>
            <a:r>
              <a:rPr lang="en-US" sz="2400" dirty="0">
                <a:solidFill>
                  <a:schemeClr val="tx1"/>
                </a:solidFill>
              </a:rPr>
              <a:t>the 7Q10 </a:t>
            </a:r>
            <a:r>
              <a:rPr lang="en-US" sz="2400" dirty="0" smtClean="0">
                <a:solidFill>
                  <a:schemeClr val="tx1"/>
                </a:solidFill>
              </a:rPr>
              <a:t>Flow</a:t>
            </a:r>
          </a:p>
          <a:p>
            <a:r>
              <a:rPr lang="en-US" sz="2400" dirty="0" smtClean="0">
                <a:solidFill>
                  <a:schemeClr val="tx1"/>
                </a:solidFill>
              </a:rPr>
              <a:t>Any </a:t>
            </a:r>
            <a:r>
              <a:rPr lang="en-US" sz="2400" dirty="0">
                <a:solidFill>
                  <a:schemeClr val="tx1"/>
                </a:solidFill>
              </a:rPr>
              <a:t>changes to how 7Q10 is used by DEQ programs will go through </a:t>
            </a:r>
            <a:r>
              <a:rPr lang="en-US" sz="2400" dirty="0" smtClean="0">
                <a:solidFill>
                  <a:schemeClr val="tx1"/>
                </a:solidFill>
              </a:rPr>
              <a:t>rule making </a:t>
            </a:r>
          </a:p>
          <a:p>
            <a:r>
              <a:rPr lang="en-US" sz="2400" dirty="0" smtClean="0">
                <a:solidFill>
                  <a:schemeClr val="tx1"/>
                </a:solidFill>
              </a:rPr>
              <a:t>DEQ </a:t>
            </a:r>
            <a:r>
              <a:rPr lang="en-US" sz="2400" dirty="0">
                <a:solidFill>
                  <a:schemeClr val="tx1"/>
                </a:solidFill>
              </a:rPr>
              <a:t>is not proposing any policy changes</a:t>
            </a:r>
          </a:p>
        </p:txBody>
      </p:sp>
      <p:sp>
        <p:nvSpPr>
          <p:cNvPr id="4" name="Slide Number Placeholder 3"/>
          <p:cNvSpPr>
            <a:spLocks noGrp="1"/>
          </p:cNvSpPr>
          <p:nvPr>
            <p:ph type="sldNum" sz="quarter" idx="12"/>
          </p:nvPr>
        </p:nvSpPr>
        <p:spPr/>
        <p:txBody>
          <a:bodyPr/>
          <a:lstStyle/>
          <a:p>
            <a:fld id="{11F27F3A-B3E9-41ED-AF8F-A365F10BB65F}" type="slidenum">
              <a:rPr lang="en-US" smtClean="0"/>
              <a:pPr/>
              <a:t>2</a:t>
            </a:fld>
            <a:endParaRPr lang="en-US"/>
          </a:p>
        </p:txBody>
      </p:sp>
    </p:spTree>
    <p:extLst>
      <p:ext uri="{BB962C8B-B14F-4D97-AF65-F5344CB8AC3E}">
        <p14:creationId xmlns:p14="http://schemas.microsoft.com/office/powerpoint/2010/main" val="3576991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62F6E-6223-4E9B-94FD-12C3E11CB94C}"/>
              </a:ext>
            </a:extLst>
          </p:cNvPr>
          <p:cNvSpPr>
            <a:spLocks noGrp="1"/>
          </p:cNvSpPr>
          <p:nvPr>
            <p:ph idx="1"/>
          </p:nvPr>
        </p:nvSpPr>
        <p:spPr>
          <a:xfrm>
            <a:off x="405491" y="2110902"/>
            <a:ext cx="11559347" cy="3906176"/>
          </a:xfrm>
        </p:spPr>
        <p:txBody>
          <a:bodyPr>
            <a:normAutofit/>
          </a:bodyPr>
          <a:lstStyle/>
          <a:p>
            <a:pPr marL="0" indent="0">
              <a:buNone/>
            </a:pPr>
            <a:r>
              <a:rPr lang="en-US" sz="2800" b="1" dirty="0">
                <a:solidFill>
                  <a:schemeClr val="tx1"/>
                </a:solidFill>
              </a:rPr>
              <a:t>USGS Study</a:t>
            </a:r>
          </a:p>
          <a:p>
            <a:r>
              <a:rPr lang="en-US" sz="2400" dirty="0">
                <a:solidFill>
                  <a:schemeClr val="tx1"/>
                </a:solidFill>
              </a:rPr>
              <a:t>USGS is proposing to update the low flow statistics</a:t>
            </a:r>
          </a:p>
          <a:p>
            <a:r>
              <a:rPr lang="en-US" sz="2400" dirty="0">
                <a:solidFill>
                  <a:schemeClr val="tx1"/>
                </a:solidFill>
              </a:rPr>
              <a:t>Regional study would including SC and potentially part of GA</a:t>
            </a:r>
          </a:p>
          <a:p>
            <a:pPr lvl="1"/>
            <a:r>
              <a:rPr lang="en-US" sz="2200" dirty="0">
                <a:solidFill>
                  <a:schemeClr val="tx1"/>
                </a:solidFill>
              </a:rPr>
              <a:t>Similar geology, ecosystems, and climate</a:t>
            </a:r>
          </a:p>
          <a:p>
            <a:pPr lvl="1"/>
            <a:r>
              <a:rPr lang="en-US" sz="2400" dirty="0">
                <a:solidFill>
                  <a:schemeClr val="tx1"/>
                </a:solidFill>
              </a:rPr>
              <a:t>Would allow cost sharing between states</a:t>
            </a:r>
          </a:p>
          <a:p>
            <a:pPr lvl="1"/>
            <a:r>
              <a:rPr lang="en-US" sz="2400" dirty="0">
                <a:solidFill>
                  <a:schemeClr val="tx1"/>
                </a:solidFill>
              </a:rPr>
              <a:t>4 year project beginning in October 2021</a:t>
            </a:r>
          </a:p>
          <a:p>
            <a:pPr lvl="1"/>
            <a:r>
              <a:rPr lang="en-US" sz="2400" dirty="0">
                <a:solidFill>
                  <a:schemeClr val="tx1"/>
                </a:solidFill>
              </a:rPr>
              <a:t>Would develop regression equations that would provide basis of StreamStats</a:t>
            </a:r>
          </a:p>
          <a:p>
            <a:pPr lvl="2"/>
            <a:r>
              <a:rPr lang="en-US" sz="2200" dirty="0">
                <a:solidFill>
                  <a:schemeClr val="tx1"/>
                </a:solidFill>
              </a:rPr>
              <a:t>Allows anyone to use simple interface to estimate statistics anywhere in NC</a:t>
            </a:r>
          </a:p>
          <a:p>
            <a:endParaRPr lang="en-US" sz="2400" dirty="0">
              <a:solidFill>
                <a:schemeClr val="tx1"/>
              </a:solidFill>
            </a:endParaRPr>
          </a:p>
          <a:p>
            <a:pPr marL="0" indent="0">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79663" y="1056690"/>
            <a:ext cx="10515600" cy="646907"/>
          </a:xfrm>
        </p:spPr>
        <p:txBody>
          <a:bodyPr>
            <a:normAutofit/>
          </a:bodyPr>
          <a:lstStyle/>
          <a:p>
            <a:r>
              <a:rPr lang="en-US" sz="3200" b="1" i="0" dirty="0">
                <a:solidFill>
                  <a:schemeClr val="tx1"/>
                </a:solidFill>
                <a:latin typeface="+mn-lt"/>
              </a:rPr>
              <a:t>Next Steps</a:t>
            </a:r>
          </a:p>
        </p:txBody>
      </p:sp>
    </p:spTree>
    <p:extLst>
      <p:ext uri="{BB962C8B-B14F-4D97-AF65-F5344CB8AC3E}">
        <p14:creationId xmlns:p14="http://schemas.microsoft.com/office/powerpoint/2010/main" val="3582056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fld id="{11F27F3A-B3E9-41ED-AF8F-A365F10BB65F}" type="slidenum">
              <a:rPr lang="en-US" smtClean="0"/>
              <a:pPr/>
              <a:t>21</a:t>
            </a:fld>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388" y="2772703"/>
            <a:ext cx="3460777" cy="341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504825" y="4482193"/>
            <a:ext cx="3927021" cy="1992086"/>
          </a:xfrm>
        </p:spPr>
        <p:txBody>
          <a:bodyPr>
            <a:normAutofit/>
          </a:bodyPr>
          <a:lstStyle/>
          <a:p>
            <a:pPr marL="0" indent="0">
              <a:buNone/>
            </a:pPr>
            <a:r>
              <a:rPr lang="en-US" dirty="0">
                <a:solidFill>
                  <a:schemeClr val="tx1"/>
                </a:solidFill>
              </a:rPr>
              <a:t>Linwood Peele, Supervisor</a:t>
            </a:r>
          </a:p>
          <a:p>
            <a:pPr marL="0" indent="0">
              <a:buNone/>
            </a:pPr>
            <a:r>
              <a:rPr lang="en-US" dirty="0">
                <a:solidFill>
                  <a:schemeClr val="tx1"/>
                </a:solidFill>
              </a:rPr>
              <a:t>Water Supply Planning Branch</a:t>
            </a:r>
          </a:p>
          <a:p>
            <a:pPr marL="0" indent="0">
              <a:buNone/>
            </a:pPr>
            <a:r>
              <a:rPr lang="en-US" dirty="0">
                <a:solidFill>
                  <a:schemeClr val="tx1"/>
                </a:solidFill>
              </a:rPr>
              <a:t>Division of Water Resources</a:t>
            </a:r>
          </a:p>
          <a:p>
            <a:pPr marL="0" indent="0">
              <a:buNone/>
            </a:pPr>
            <a:r>
              <a:rPr lang="en-US" dirty="0">
                <a:solidFill>
                  <a:schemeClr val="tx1"/>
                </a:solidFill>
                <a:hlinkClick r:id="rId3"/>
              </a:rPr>
              <a:t>linwood.peele@ncdenr.gov</a:t>
            </a:r>
            <a:endParaRPr lang="en-US" dirty="0">
              <a:solidFill>
                <a:schemeClr val="tx1"/>
              </a:solidFill>
            </a:endParaRPr>
          </a:p>
          <a:p>
            <a:pPr marL="0" indent="0">
              <a:buNone/>
            </a:pPr>
            <a:r>
              <a:rPr lang="en-US" dirty="0">
                <a:solidFill>
                  <a:schemeClr val="tx1"/>
                </a:solidFill>
              </a:rPr>
              <a:t>919-707-9024</a:t>
            </a:r>
          </a:p>
        </p:txBody>
      </p:sp>
      <p:sp>
        <p:nvSpPr>
          <p:cNvPr id="2" name="Rectangle 1"/>
          <p:cNvSpPr/>
          <p:nvPr/>
        </p:nvSpPr>
        <p:spPr>
          <a:xfrm>
            <a:off x="6509657" y="1176048"/>
            <a:ext cx="5295900" cy="1631216"/>
          </a:xfrm>
          <a:prstGeom prst="rect">
            <a:avLst/>
          </a:prstGeom>
        </p:spPr>
        <p:txBody>
          <a:bodyPr wrap="square">
            <a:spAutoFit/>
          </a:bodyPr>
          <a:lstStyle/>
          <a:p>
            <a:r>
              <a:rPr lang="en-US" sz="2000" b="1" dirty="0"/>
              <a:t>Questions Related to NPDES Permitting</a:t>
            </a:r>
          </a:p>
          <a:p>
            <a:r>
              <a:rPr lang="en-US" sz="2000" dirty="0"/>
              <a:t>Julie Grzyb</a:t>
            </a:r>
          </a:p>
          <a:p>
            <a:r>
              <a:rPr lang="en-US" sz="2000" dirty="0"/>
              <a:t>Supervisor, Complex NPDES Permitting</a:t>
            </a:r>
          </a:p>
          <a:p>
            <a:r>
              <a:rPr lang="en-US" sz="2000" dirty="0"/>
              <a:t>Phone: 919-707-3605</a:t>
            </a:r>
          </a:p>
          <a:p>
            <a:r>
              <a:rPr lang="en-US" sz="2000" dirty="0">
                <a:hlinkClick r:id="rId4"/>
              </a:rPr>
              <a:t>julie.grzyb@ncdenr.gov</a:t>
            </a:r>
            <a:endParaRPr lang="en-US" sz="2000" dirty="0"/>
          </a:p>
        </p:txBody>
      </p:sp>
    </p:spTree>
    <p:extLst>
      <p:ext uri="{BB962C8B-B14F-4D97-AF65-F5344CB8AC3E}">
        <p14:creationId xmlns:p14="http://schemas.microsoft.com/office/powerpoint/2010/main" val="1852164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62F6E-6223-4E9B-94FD-12C3E11CB94C}"/>
              </a:ext>
            </a:extLst>
          </p:cNvPr>
          <p:cNvSpPr>
            <a:spLocks noGrp="1"/>
          </p:cNvSpPr>
          <p:nvPr>
            <p:ph idx="1"/>
          </p:nvPr>
        </p:nvSpPr>
        <p:spPr>
          <a:xfrm>
            <a:off x="405492" y="1703597"/>
            <a:ext cx="10515600" cy="4488197"/>
          </a:xfrm>
        </p:spPr>
        <p:txBody>
          <a:bodyPr>
            <a:normAutofit/>
          </a:bodyPr>
          <a:lstStyle/>
          <a:p>
            <a:pPr lvl="0"/>
            <a:r>
              <a:rPr lang="en-US" sz="2400" dirty="0">
                <a:solidFill>
                  <a:schemeClr val="tx1"/>
                </a:solidFill>
              </a:rPr>
              <a:t>What is 7Q10?</a:t>
            </a:r>
          </a:p>
          <a:p>
            <a:r>
              <a:rPr lang="en-US" sz="2400" dirty="0">
                <a:solidFill>
                  <a:schemeClr val="tx1"/>
                </a:solidFill>
              </a:rPr>
              <a:t>Programs</a:t>
            </a:r>
          </a:p>
          <a:p>
            <a:pPr lvl="1"/>
            <a:r>
              <a:rPr lang="en-US" sz="2200" dirty="0">
                <a:solidFill>
                  <a:schemeClr val="tx1"/>
                </a:solidFill>
              </a:rPr>
              <a:t>DEMLR:  Minimum Flow and Use of 7Q10 for Dams</a:t>
            </a:r>
          </a:p>
          <a:p>
            <a:pPr lvl="1"/>
            <a:r>
              <a:rPr lang="en-US" sz="2200" dirty="0">
                <a:solidFill>
                  <a:schemeClr val="tx1"/>
                </a:solidFill>
              </a:rPr>
              <a:t>DWR: Flow Design Criteria for Effluent Limitations</a:t>
            </a:r>
          </a:p>
          <a:p>
            <a:pPr lvl="1"/>
            <a:r>
              <a:rPr lang="en-US" sz="2200" dirty="0" smtClean="0">
                <a:solidFill>
                  <a:schemeClr val="tx1"/>
                </a:solidFill>
              </a:rPr>
              <a:t>DWR</a:t>
            </a:r>
            <a:r>
              <a:rPr lang="en-US" sz="2200" dirty="0">
                <a:solidFill>
                  <a:schemeClr val="tx1"/>
                </a:solidFill>
              </a:rPr>
              <a:t>: Surface Water Source Documentation</a:t>
            </a:r>
          </a:p>
          <a:p>
            <a:pPr lvl="1"/>
            <a:r>
              <a:rPr lang="en-US" sz="2200" dirty="0">
                <a:solidFill>
                  <a:schemeClr val="tx1"/>
                </a:solidFill>
              </a:rPr>
              <a:t>DWM: Additional Requirement for Commercial Hazardous Waste Facilities</a:t>
            </a:r>
          </a:p>
          <a:p>
            <a:pPr lvl="1"/>
            <a:r>
              <a:rPr lang="en-US" sz="2200" dirty="0">
                <a:solidFill>
                  <a:schemeClr val="tx1"/>
                </a:solidFill>
              </a:rPr>
              <a:t>DWR: Local Water Supply Planning</a:t>
            </a:r>
          </a:p>
          <a:p>
            <a:pPr lvl="1"/>
            <a:r>
              <a:rPr lang="en-US" sz="2200" dirty="0">
                <a:solidFill>
                  <a:schemeClr val="tx1"/>
                </a:solidFill>
              </a:rPr>
              <a:t>DWR: Determining </a:t>
            </a:r>
            <a:r>
              <a:rPr lang="en-US" sz="2200" dirty="0" err="1">
                <a:solidFill>
                  <a:schemeClr val="tx1"/>
                </a:solidFill>
              </a:rPr>
              <a:t>Streamflows</a:t>
            </a:r>
            <a:endParaRPr lang="en-US" sz="2200" dirty="0">
              <a:solidFill>
                <a:schemeClr val="tx1"/>
              </a:solidFill>
            </a:endParaRPr>
          </a:p>
          <a:p>
            <a:r>
              <a:rPr lang="en-US" sz="2400" dirty="0">
                <a:solidFill>
                  <a:schemeClr val="tx1"/>
                </a:solidFill>
              </a:rPr>
              <a:t>Need for Ecological Flow Over the 7Q10 </a:t>
            </a:r>
            <a:r>
              <a:rPr lang="en-US" sz="2400" dirty="0" smtClean="0">
                <a:solidFill>
                  <a:schemeClr val="tx1"/>
                </a:solidFill>
              </a:rPr>
              <a:t>Flow</a:t>
            </a:r>
          </a:p>
          <a:p>
            <a:r>
              <a:rPr lang="en-US" sz="2400" dirty="0" smtClean="0">
                <a:solidFill>
                  <a:schemeClr val="tx1"/>
                </a:solidFill>
              </a:rPr>
              <a:t>Conclusion </a:t>
            </a:r>
            <a:r>
              <a:rPr lang="en-US" sz="2400" dirty="0">
                <a:solidFill>
                  <a:schemeClr val="tx1"/>
                </a:solidFill>
              </a:rPr>
              <a:t>&amp; Next Steps</a:t>
            </a:r>
          </a:p>
          <a:p>
            <a:r>
              <a:rPr lang="en-US" sz="2400" dirty="0">
                <a:solidFill>
                  <a:schemeClr val="tx1"/>
                </a:solidFill>
              </a:rPr>
              <a:t>Q&amp;A</a:t>
            </a:r>
          </a:p>
          <a:p>
            <a:endParaRPr lang="en-US" dirty="0">
              <a:solidFill>
                <a:schemeClr val="tx1"/>
              </a:solidFill>
            </a:endParaRPr>
          </a:p>
        </p:txBody>
      </p:sp>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79663" y="1056690"/>
            <a:ext cx="10515600" cy="646907"/>
          </a:xfrm>
        </p:spPr>
        <p:txBody>
          <a:bodyPr>
            <a:normAutofit/>
          </a:bodyPr>
          <a:lstStyle/>
          <a:p>
            <a:r>
              <a:rPr lang="en-US" sz="3200" b="1" i="0" dirty="0">
                <a:solidFill>
                  <a:prstClr val="black"/>
                </a:solidFill>
                <a:latin typeface="Arial"/>
                <a:ea typeface="+mn-ea"/>
                <a:cs typeface="+mn-cs"/>
              </a:rPr>
              <a:t>DEQ’s Programs That Use 7Q10 </a:t>
            </a:r>
            <a:endParaRPr lang="en-US" sz="3200" b="1" i="0" dirty="0">
              <a:solidFill>
                <a:schemeClr val="tx1"/>
              </a:solidFill>
              <a:highlight>
                <a:srgbClr val="FFFF00"/>
              </a:highlight>
              <a:latin typeface="+mn-lt"/>
            </a:endParaRPr>
          </a:p>
        </p:txBody>
      </p:sp>
    </p:spTree>
    <p:extLst>
      <p:ext uri="{BB962C8B-B14F-4D97-AF65-F5344CB8AC3E}">
        <p14:creationId xmlns:p14="http://schemas.microsoft.com/office/powerpoint/2010/main" val="226777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62F6E-6223-4E9B-94FD-12C3E11CB94C}"/>
              </a:ext>
            </a:extLst>
          </p:cNvPr>
          <p:cNvSpPr>
            <a:spLocks noGrp="1"/>
          </p:cNvSpPr>
          <p:nvPr>
            <p:ph idx="1"/>
          </p:nvPr>
        </p:nvSpPr>
        <p:spPr>
          <a:xfrm>
            <a:off x="405492" y="1883643"/>
            <a:ext cx="10515600" cy="4362035"/>
          </a:xfrm>
        </p:spPr>
        <p:txBody>
          <a:bodyPr>
            <a:normAutofit/>
          </a:bodyPr>
          <a:lstStyle/>
          <a:p>
            <a:pPr marL="0" indent="0">
              <a:buNone/>
            </a:pPr>
            <a:r>
              <a:rPr lang="en-US" sz="2800" b="1" dirty="0">
                <a:solidFill>
                  <a:schemeClr val="tx1"/>
                </a:solidFill>
              </a:rPr>
              <a:t>7Q10</a:t>
            </a:r>
            <a:r>
              <a:rPr lang="en-US" sz="2800" dirty="0">
                <a:solidFill>
                  <a:schemeClr val="tx1"/>
                </a:solidFill>
              </a:rPr>
              <a:t> is the lowest 7-day average flow that occurs (on average) once every 10 years…</a:t>
            </a:r>
          </a:p>
          <a:p>
            <a:pPr marL="457200" lvl="1" indent="0">
              <a:buNone/>
            </a:pPr>
            <a:r>
              <a:rPr lang="en-US" sz="800" dirty="0">
                <a:solidFill>
                  <a:schemeClr val="tx1"/>
                </a:solidFill>
              </a:rPr>
              <a:t>  </a:t>
            </a:r>
          </a:p>
          <a:p>
            <a:pPr marL="457200" lvl="1" indent="0">
              <a:buNone/>
            </a:pPr>
            <a:r>
              <a:rPr lang="en-US" sz="2400" dirty="0">
                <a:solidFill>
                  <a:schemeClr val="tx1"/>
                </a:solidFill>
              </a:rPr>
              <a:t>7Q10 is one of the most commonly used low-flow statistics. It is the annual minimum 7-day average streamflow with a 10-year recurrence interval (7Q10). In terms of probability of occurrence, there is a 1/10 or 10-percent probability that the annual minimum 7-day average flow in any 1 year will be less than the estimated 7Q10 value.</a:t>
            </a:r>
          </a:p>
          <a:p>
            <a:pPr marL="457200" lvl="1" indent="0">
              <a:buNone/>
            </a:pPr>
            <a:r>
              <a:rPr lang="en-US" sz="800" dirty="0">
                <a:solidFill>
                  <a:schemeClr val="tx1"/>
                </a:solidFill>
              </a:rPr>
              <a:t>    </a:t>
            </a:r>
          </a:p>
          <a:p>
            <a:pPr marL="457200" lvl="1" indent="0">
              <a:buNone/>
            </a:pPr>
            <a:r>
              <a:rPr lang="en-US" sz="2400" b="1" dirty="0">
                <a:solidFill>
                  <a:schemeClr val="tx1"/>
                </a:solidFill>
              </a:rPr>
              <a:t>Note: </a:t>
            </a:r>
            <a:r>
              <a:rPr lang="en-US" sz="2400" dirty="0">
                <a:solidFill>
                  <a:schemeClr val="tx1"/>
                </a:solidFill>
              </a:rPr>
              <a:t>ALL 7Q10 (summer and winter), mean annual average, and 30Q2 FLOW ESTIMATES COME FROM USGS using a drainage area analysis</a:t>
            </a:r>
          </a:p>
          <a:p>
            <a:pPr lvl="1"/>
            <a:endParaRPr lang="en-US" sz="2400" dirty="0">
              <a:solidFill>
                <a:schemeClr val="tx1"/>
              </a:solidFill>
            </a:endParaRPr>
          </a:p>
        </p:txBody>
      </p:sp>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79663" y="1056690"/>
            <a:ext cx="10515600" cy="646907"/>
          </a:xfrm>
        </p:spPr>
        <p:txBody>
          <a:bodyPr>
            <a:normAutofit/>
          </a:bodyPr>
          <a:lstStyle/>
          <a:p>
            <a:r>
              <a:rPr lang="en-US" sz="3200" b="1" i="0" dirty="0">
                <a:solidFill>
                  <a:schemeClr val="tx1"/>
                </a:solidFill>
                <a:latin typeface="+mn-lt"/>
              </a:rPr>
              <a:t>What is 7Q10?</a:t>
            </a:r>
          </a:p>
        </p:txBody>
      </p:sp>
    </p:spTree>
    <p:extLst>
      <p:ext uri="{BB962C8B-B14F-4D97-AF65-F5344CB8AC3E}">
        <p14:creationId xmlns:p14="http://schemas.microsoft.com/office/powerpoint/2010/main" val="344164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62F6E-6223-4E9B-94FD-12C3E11CB94C}"/>
              </a:ext>
            </a:extLst>
          </p:cNvPr>
          <p:cNvSpPr>
            <a:spLocks noGrp="1"/>
          </p:cNvSpPr>
          <p:nvPr>
            <p:ph idx="1"/>
          </p:nvPr>
        </p:nvSpPr>
        <p:spPr>
          <a:xfrm>
            <a:off x="413655" y="1902279"/>
            <a:ext cx="11171465" cy="4450896"/>
          </a:xfrm>
        </p:spPr>
        <p:txBody>
          <a:bodyPr>
            <a:normAutofit/>
          </a:bodyPr>
          <a:lstStyle/>
          <a:p>
            <a:pPr marL="0" indent="0">
              <a:buNone/>
            </a:pPr>
            <a:r>
              <a:rPr lang="en-US" sz="2800" b="1" dirty="0">
                <a:solidFill>
                  <a:schemeClr val="tx1"/>
                </a:solidFill>
              </a:rPr>
              <a:t>Statutory Authority:</a:t>
            </a:r>
          </a:p>
          <a:p>
            <a:r>
              <a:rPr lang="en-US" sz="2400" dirty="0">
                <a:solidFill>
                  <a:schemeClr val="tx1"/>
                </a:solidFill>
              </a:rPr>
              <a:t>143-215.31(b) – Commission shall adopt rules that specify minimum stream flow</a:t>
            </a:r>
          </a:p>
          <a:p>
            <a:r>
              <a:rPr lang="en-US" sz="2400" dirty="0">
                <a:solidFill>
                  <a:schemeClr val="tx1"/>
                </a:solidFill>
              </a:rPr>
              <a:t>143-215.31(c-e) addresses small power producers using 7Q10 </a:t>
            </a:r>
            <a:r>
              <a:rPr lang="en-US" sz="2400" b="1" dirty="0">
                <a:solidFill>
                  <a:schemeClr val="tx1"/>
                </a:solidFill>
              </a:rPr>
              <a:t>or</a:t>
            </a:r>
            <a:r>
              <a:rPr lang="en-US" sz="2400" dirty="0">
                <a:solidFill>
                  <a:schemeClr val="tx1"/>
                </a:solidFill>
              </a:rPr>
              <a:t> 10% annual average flow </a:t>
            </a:r>
          </a:p>
          <a:p>
            <a:pPr marL="0" indent="0">
              <a:buNone/>
            </a:pPr>
            <a:r>
              <a:rPr lang="en-US" sz="1200" dirty="0">
                <a:solidFill>
                  <a:schemeClr val="tx1"/>
                </a:solidFill>
              </a:rPr>
              <a:t>  </a:t>
            </a:r>
          </a:p>
          <a:p>
            <a:pPr marL="0" indent="0">
              <a:buNone/>
            </a:pPr>
            <a:r>
              <a:rPr lang="en-US" sz="2800" b="1" dirty="0">
                <a:solidFill>
                  <a:schemeClr val="tx1"/>
                </a:solidFill>
              </a:rPr>
              <a:t>Administrative Code:</a:t>
            </a:r>
          </a:p>
          <a:p>
            <a:r>
              <a:rPr lang="en-US" sz="2400" dirty="0">
                <a:solidFill>
                  <a:schemeClr val="tx1"/>
                </a:solidFill>
              </a:rPr>
              <a:t>15A NCAC 02K .500 contains the EMC-approved processes for setting flows for dams</a:t>
            </a:r>
          </a:p>
        </p:txBody>
      </p:sp>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79663" y="1056690"/>
            <a:ext cx="10515600" cy="646907"/>
          </a:xfrm>
        </p:spPr>
        <p:txBody>
          <a:bodyPr>
            <a:normAutofit/>
          </a:bodyPr>
          <a:lstStyle/>
          <a:p>
            <a:r>
              <a:rPr lang="en-US" sz="3200" b="1" i="0" dirty="0">
                <a:solidFill>
                  <a:schemeClr val="tx1"/>
                </a:solidFill>
                <a:latin typeface="+mn-lt"/>
              </a:rPr>
              <a:t>DEMLR:  Minimum Flow and Use of 7Q10 for Dams</a:t>
            </a:r>
          </a:p>
        </p:txBody>
      </p:sp>
    </p:spTree>
    <p:extLst>
      <p:ext uri="{BB962C8B-B14F-4D97-AF65-F5344CB8AC3E}">
        <p14:creationId xmlns:p14="http://schemas.microsoft.com/office/powerpoint/2010/main" val="374575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62F6E-6223-4E9B-94FD-12C3E11CB94C}"/>
              </a:ext>
            </a:extLst>
          </p:cNvPr>
          <p:cNvSpPr>
            <a:spLocks noGrp="1"/>
          </p:cNvSpPr>
          <p:nvPr>
            <p:ph idx="1"/>
          </p:nvPr>
        </p:nvSpPr>
        <p:spPr>
          <a:xfrm>
            <a:off x="384472" y="1791800"/>
            <a:ext cx="11171465" cy="4261758"/>
          </a:xfrm>
        </p:spPr>
        <p:txBody>
          <a:bodyPr>
            <a:normAutofit/>
          </a:bodyPr>
          <a:lstStyle/>
          <a:p>
            <a:pPr marL="0" indent="0">
              <a:buNone/>
            </a:pPr>
            <a:r>
              <a:rPr lang="en-US" sz="2800" b="1" dirty="0">
                <a:solidFill>
                  <a:schemeClr val="tx1"/>
                </a:solidFill>
              </a:rPr>
              <a:t>Administrative Code:</a:t>
            </a:r>
          </a:p>
          <a:p>
            <a:r>
              <a:rPr lang="en-US" sz="2400" dirty="0">
                <a:solidFill>
                  <a:schemeClr val="tx1"/>
                </a:solidFill>
              </a:rPr>
              <a:t>15A NCAC O2K .0502 - Required Minimum Flow for Dams (not small Hydro Projects)</a:t>
            </a:r>
          </a:p>
          <a:p>
            <a:pPr lvl="1"/>
            <a:r>
              <a:rPr lang="en-US" sz="2200" dirty="0">
                <a:solidFill>
                  <a:schemeClr val="tx1"/>
                </a:solidFill>
              </a:rPr>
              <a:t>Rules detail minimum flow process for small dams with less than or equal to 3 </a:t>
            </a:r>
            <a:r>
              <a:rPr lang="en-US" sz="2200" dirty="0" err="1">
                <a:solidFill>
                  <a:schemeClr val="tx1"/>
                </a:solidFill>
              </a:rPr>
              <a:t>cfs</a:t>
            </a:r>
            <a:r>
              <a:rPr lang="en-US" sz="2200" dirty="0">
                <a:solidFill>
                  <a:schemeClr val="tx1"/>
                </a:solidFill>
              </a:rPr>
              <a:t> using 7Q10</a:t>
            </a:r>
          </a:p>
          <a:p>
            <a:pPr marL="0" indent="0">
              <a:buNone/>
            </a:pPr>
            <a:r>
              <a:rPr lang="en-US" sz="800" dirty="0">
                <a:solidFill>
                  <a:schemeClr val="tx1"/>
                </a:solidFill>
              </a:rPr>
              <a:t> </a:t>
            </a:r>
          </a:p>
          <a:p>
            <a:r>
              <a:rPr lang="en-US" sz="2400" dirty="0">
                <a:solidFill>
                  <a:schemeClr val="tx1"/>
                </a:solidFill>
              </a:rPr>
              <a:t>15A NCAC O2K .0503 - Required Minimum Flow For Small Hydroelectric Projects    </a:t>
            </a:r>
          </a:p>
          <a:p>
            <a:pPr lvl="1"/>
            <a:r>
              <a:rPr lang="en-US" sz="2200" dirty="0">
                <a:solidFill>
                  <a:schemeClr val="tx1"/>
                </a:solidFill>
              </a:rPr>
              <a:t>Rules detail minimum flow process using 7Q10 for dams where aquatic habitat in the bypass reach is rated as poor and where the bypass reach does not have an aquatic habitat rating of poor</a:t>
            </a:r>
          </a:p>
        </p:txBody>
      </p:sp>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79663" y="1056690"/>
            <a:ext cx="10515600" cy="646907"/>
          </a:xfrm>
        </p:spPr>
        <p:txBody>
          <a:bodyPr>
            <a:normAutofit/>
          </a:bodyPr>
          <a:lstStyle/>
          <a:p>
            <a:r>
              <a:rPr lang="en-US" sz="3200" b="1" i="0" dirty="0">
                <a:solidFill>
                  <a:schemeClr val="tx1"/>
                </a:solidFill>
                <a:latin typeface="+mn-lt"/>
              </a:rPr>
              <a:t>DEMLR:  Minimum Flow and Use of 7Q10 for Dams</a:t>
            </a:r>
          </a:p>
        </p:txBody>
      </p:sp>
    </p:spTree>
    <p:extLst>
      <p:ext uri="{BB962C8B-B14F-4D97-AF65-F5344CB8AC3E}">
        <p14:creationId xmlns:p14="http://schemas.microsoft.com/office/powerpoint/2010/main" val="3137971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62F6E-6223-4E9B-94FD-12C3E11CB94C}"/>
              </a:ext>
            </a:extLst>
          </p:cNvPr>
          <p:cNvSpPr>
            <a:spLocks noGrp="1"/>
          </p:cNvSpPr>
          <p:nvPr>
            <p:ph idx="1"/>
          </p:nvPr>
        </p:nvSpPr>
        <p:spPr>
          <a:xfrm>
            <a:off x="413655" y="1869621"/>
            <a:ext cx="11171465" cy="3208565"/>
          </a:xfrm>
        </p:spPr>
        <p:txBody>
          <a:bodyPr>
            <a:normAutofit/>
          </a:bodyPr>
          <a:lstStyle/>
          <a:p>
            <a:pPr marL="0" indent="0">
              <a:buNone/>
            </a:pPr>
            <a:r>
              <a:rPr lang="en-US" sz="2800" dirty="0">
                <a:solidFill>
                  <a:schemeClr val="tx1"/>
                </a:solidFill>
              </a:rPr>
              <a:t>DEMLR contacts DWR and requests information on 7Q10 for a specific dam that is under review.</a:t>
            </a:r>
          </a:p>
          <a:p>
            <a:pPr marL="0" indent="0">
              <a:buNone/>
            </a:pPr>
            <a:endParaRPr lang="en-US" sz="2800" dirty="0">
              <a:solidFill>
                <a:schemeClr val="tx1"/>
              </a:solidFill>
            </a:endParaRPr>
          </a:p>
          <a:p>
            <a:pPr marL="0" indent="0">
              <a:buNone/>
            </a:pPr>
            <a:r>
              <a:rPr lang="en-US" sz="2400" dirty="0">
                <a:solidFill>
                  <a:schemeClr val="tx1"/>
                </a:solidFill>
              </a:rPr>
              <a:t>Note:  In practice, a US Geological Survey gage at the dam site used to determine the 7Q10 statistic is often not available.  In this situation, the DWR Water Planning Section typically requests such determinations from the USGS if the rules indicate that there will be a flow requirement.</a:t>
            </a:r>
          </a:p>
        </p:txBody>
      </p:sp>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79663" y="1056690"/>
            <a:ext cx="10515600" cy="646907"/>
          </a:xfrm>
        </p:spPr>
        <p:txBody>
          <a:bodyPr>
            <a:normAutofit/>
          </a:bodyPr>
          <a:lstStyle/>
          <a:p>
            <a:r>
              <a:rPr lang="en-US" sz="3200" b="1" i="0" dirty="0">
                <a:solidFill>
                  <a:schemeClr val="tx1"/>
                </a:solidFill>
                <a:latin typeface="+mn-lt"/>
              </a:rPr>
              <a:t>DEMLR:  Minimum Flow and Use of 7Q10 for Dams</a:t>
            </a:r>
          </a:p>
        </p:txBody>
      </p:sp>
    </p:spTree>
    <p:extLst>
      <p:ext uri="{BB962C8B-B14F-4D97-AF65-F5344CB8AC3E}">
        <p14:creationId xmlns:p14="http://schemas.microsoft.com/office/powerpoint/2010/main" val="3815895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62F6E-6223-4E9B-94FD-12C3E11CB94C}"/>
              </a:ext>
            </a:extLst>
          </p:cNvPr>
          <p:cNvSpPr>
            <a:spLocks noGrp="1"/>
          </p:cNvSpPr>
          <p:nvPr>
            <p:ph idx="1"/>
          </p:nvPr>
        </p:nvSpPr>
        <p:spPr>
          <a:xfrm>
            <a:off x="405492" y="1866202"/>
            <a:ext cx="11204122" cy="4122004"/>
          </a:xfrm>
        </p:spPr>
        <p:txBody>
          <a:bodyPr>
            <a:normAutofit fontScale="85000" lnSpcReduction="20000"/>
          </a:bodyPr>
          <a:lstStyle/>
          <a:p>
            <a:pPr marL="0" indent="0">
              <a:buNone/>
            </a:pPr>
            <a:r>
              <a:rPr lang="en-US" sz="2800" b="1" dirty="0">
                <a:solidFill>
                  <a:schemeClr val="tx1"/>
                </a:solidFill>
              </a:rPr>
              <a:t>Administrative Code:</a:t>
            </a:r>
          </a:p>
          <a:p>
            <a:r>
              <a:rPr lang="en-US" sz="2400" dirty="0">
                <a:solidFill>
                  <a:schemeClr val="tx1"/>
                </a:solidFill>
              </a:rPr>
              <a:t>15A NCAC O2B .0206 Flow Design Criteria for Effluent Limitations</a:t>
            </a:r>
          </a:p>
          <a:p>
            <a:pPr lvl="1"/>
            <a:r>
              <a:rPr lang="en-US" sz="2600" dirty="0">
                <a:solidFill>
                  <a:schemeClr val="tx1"/>
                </a:solidFill>
              </a:rPr>
              <a:t>There are water quality standards for a number of categories of pollutants and to protect a range of water uses. For this reason, the appropriate frequency and duration of deviations from water quality standards shall not be the same for all pollutants. </a:t>
            </a:r>
          </a:p>
          <a:p>
            <a:pPr lvl="1"/>
            <a:endParaRPr lang="en-US" sz="2600" dirty="0">
              <a:solidFill>
                <a:schemeClr val="tx1"/>
              </a:solidFill>
            </a:endParaRPr>
          </a:p>
          <a:p>
            <a:pPr lvl="1"/>
            <a:r>
              <a:rPr lang="en-US" sz="2600" dirty="0">
                <a:solidFill>
                  <a:schemeClr val="tx1"/>
                </a:solidFill>
              </a:rPr>
              <a:t>A flow design criterion, using flow statistics including 7Q10 shall be used in the development of water quality based effluent limitations as a simplified means of estimating the acceptable frequency and duration of deviations.</a:t>
            </a:r>
          </a:p>
          <a:p>
            <a:pPr marL="457200" lvl="1" indent="0">
              <a:buNone/>
            </a:pPr>
            <a:endParaRPr lang="en-US" sz="2600" dirty="0">
              <a:solidFill>
                <a:schemeClr val="tx1"/>
              </a:solidFill>
            </a:endParaRPr>
          </a:p>
          <a:p>
            <a:pPr lvl="1"/>
            <a:r>
              <a:rPr lang="en-US" sz="2600" dirty="0">
                <a:solidFill>
                  <a:schemeClr val="tx1"/>
                </a:solidFill>
              </a:rPr>
              <a:t>Frequency and duration criteria published by the U.S. Environmental Protection Agency pursuant to Section 304(a) of the Federal Clean Water Act are used to set effluent limitations to protect the designated uses of receiving waters. </a:t>
            </a:r>
          </a:p>
          <a:p>
            <a:pPr lvl="1"/>
            <a:endParaRPr lang="en-US" sz="2200" dirty="0">
              <a:solidFill>
                <a:schemeClr val="tx1"/>
              </a:solidFill>
            </a:endParaRPr>
          </a:p>
        </p:txBody>
      </p:sp>
      <p:sp>
        <p:nvSpPr>
          <p:cNvPr id="4" name="Slide Number Placeholder 3">
            <a:extLst>
              <a:ext uri="{FF2B5EF4-FFF2-40B4-BE49-F238E27FC236}">
                <a16:creationId xmlns:a16="http://schemas.microsoft.com/office/drawing/2014/main" id="{E77C03AF-E96D-406C-8CCC-40BC517FA20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1F497D"/>
              </a:solidFill>
              <a:effectLst/>
              <a:uLnTx/>
              <a:uFillTx/>
              <a:latin typeface="Arial"/>
              <a:ea typeface="+mn-ea"/>
              <a:cs typeface="+mn-cs"/>
            </a:endParaRPr>
          </a:p>
        </p:txBody>
      </p:sp>
      <p:sp>
        <p:nvSpPr>
          <p:cNvPr id="5" name="Title 1">
            <a:extLst>
              <a:ext uri="{FF2B5EF4-FFF2-40B4-BE49-F238E27FC236}">
                <a16:creationId xmlns:a16="http://schemas.microsoft.com/office/drawing/2014/main" id="{D165BB22-B74C-4052-B401-A3E12FAFDD13}"/>
              </a:ext>
            </a:extLst>
          </p:cNvPr>
          <p:cNvSpPr>
            <a:spLocks noGrp="1"/>
          </p:cNvSpPr>
          <p:nvPr>
            <p:ph type="title"/>
          </p:nvPr>
        </p:nvSpPr>
        <p:spPr>
          <a:xfrm>
            <a:off x="879663" y="1056690"/>
            <a:ext cx="10515600" cy="646907"/>
          </a:xfrm>
        </p:spPr>
        <p:txBody>
          <a:bodyPr>
            <a:normAutofit/>
          </a:bodyPr>
          <a:lstStyle/>
          <a:p>
            <a:r>
              <a:rPr lang="en-US" sz="3200" b="1" i="0" dirty="0">
                <a:solidFill>
                  <a:schemeClr val="tx1"/>
                </a:solidFill>
                <a:latin typeface="+mn-lt"/>
              </a:rPr>
              <a:t>DWR: Flow Design Criteria for Effluent Limitations</a:t>
            </a:r>
          </a:p>
        </p:txBody>
      </p:sp>
    </p:spTree>
    <p:extLst>
      <p:ext uri="{BB962C8B-B14F-4D97-AF65-F5344CB8AC3E}">
        <p14:creationId xmlns:p14="http://schemas.microsoft.com/office/powerpoint/2010/main" val="383914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77" y="1003301"/>
            <a:ext cx="11001983" cy="1061245"/>
          </a:xfrm>
        </p:spPr>
        <p:txBody>
          <a:bodyPr>
            <a:noAutofit/>
          </a:bodyPr>
          <a:lstStyle/>
          <a:p>
            <a:r>
              <a:rPr lang="en-US" sz="3000" b="1" i="0" dirty="0">
                <a:solidFill>
                  <a:schemeClr val="tx1"/>
                </a:solidFill>
                <a:latin typeface="+mn-lt"/>
              </a:rPr>
              <a:t>DWR: Effluent limitations shall be developed using the following flow design criteria (15A NCAC 02B .0206)</a:t>
            </a:r>
          </a:p>
        </p:txBody>
      </p:sp>
      <p:sp>
        <p:nvSpPr>
          <p:cNvPr id="3" name="Content Placeholder 2"/>
          <p:cNvSpPr>
            <a:spLocks noGrp="1"/>
          </p:cNvSpPr>
          <p:nvPr>
            <p:ph idx="1"/>
          </p:nvPr>
        </p:nvSpPr>
        <p:spPr>
          <a:xfrm>
            <a:off x="838200" y="2064546"/>
            <a:ext cx="10515600" cy="4302800"/>
          </a:xfrm>
        </p:spPr>
        <p:txBody>
          <a:bodyPr>
            <a:normAutofit fontScale="85000" lnSpcReduction="20000"/>
          </a:bodyPr>
          <a:lstStyle/>
          <a:p>
            <a:r>
              <a:rPr lang="en-US" sz="2600" dirty="0">
                <a:solidFill>
                  <a:schemeClr val="tx1"/>
                </a:solidFill>
              </a:rPr>
              <a:t>Toxic substance standards to protect aquatic life from </a:t>
            </a:r>
            <a:r>
              <a:rPr lang="en-US" sz="2600" b="1" dirty="0">
                <a:solidFill>
                  <a:schemeClr val="tx1"/>
                </a:solidFill>
              </a:rPr>
              <a:t>chronic toxicity </a:t>
            </a:r>
            <a:r>
              <a:rPr lang="en-US" sz="2600" dirty="0">
                <a:solidFill>
                  <a:schemeClr val="tx1"/>
                </a:solidFill>
              </a:rPr>
              <a:t>shall be protected using the </a:t>
            </a:r>
            <a:r>
              <a:rPr lang="en-US" sz="2600" b="1" dirty="0">
                <a:solidFill>
                  <a:schemeClr val="tx1"/>
                </a:solidFill>
              </a:rPr>
              <a:t>7Q10 </a:t>
            </a:r>
            <a:r>
              <a:rPr lang="en-US" sz="2600" dirty="0">
                <a:solidFill>
                  <a:schemeClr val="tx1"/>
                </a:solidFill>
              </a:rPr>
              <a:t>flow.</a:t>
            </a:r>
          </a:p>
          <a:p>
            <a:pPr marL="0" indent="0">
              <a:buNone/>
            </a:pPr>
            <a:endParaRPr lang="en-US" sz="2600" dirty="0">
              <a:solidFill>
                <a:schemeClr val="tx1"/>
              </a:solidFill>
            </a:endParaRPr>
          </a:p>
          <a:p>
            <a:r>
              <a:rPr lang="en-US" sz="2600" dirty="0">
                <a:solidFill>
                  <a:schemeClr val="tx1"/>
                </a:solidFill>
              </a:rPr>
              <a:t>Toxic substance standards to protect human health shall be the following: </a:t>
            </a:r>
          </a:p>
          <a:p>
            <a:pPr marL="0" indent="0">
              <a:buNone/>
            </a:pPr>
            <a:r>
              <a:rPr lang="en-US" sz="2600" dirty="0">
                <a:solidFill>
                  <a:schemeClr val="tx1"/>
                </a:solidFill>
              </a:rPr>
              <a:t>	(A) The 7Q10 flow for standards to protect human health through the 	consumption of water, fish, and shellfish from non-carcinogens; and</a:t>
            </a:r>
          </a:p>
          <a:p>
            <a:pPr marL="0" indent="0">
              <a:spcBef>
                <a:spcPts val="0"/>
              </a:spcBef>
              <a:buNone/>
            </a:pPr>
            <a:r>
              <a:rPr lang="en-US" sz="2600" dirty="0">
                <a:solidFill>
                  <a:schemeClr val="tx1"/>
                </a:solidFill>
              </a:rPr>
              <a:t> </a:t>
            </a:r>
          </a:p>
          <a:p>
            <a:pPr marL="914400" indent="-285750">
              <a:buNone/>
            </a:pPr>
            <a:r>
              <a:rPr lang="en-US" sz="2600" dirty="0">
                <a:solidFill>
                  <a:schemeClr val="tx1"/>
                </a:solidFill>
              </a:rPr>
              <a:t>	(B) The mean annual flow to protect human health from carcinogens through the consumption of water, fish, and shellfish unless site specific fish contamination concerns necessitate the use of an alternative design flow;</a:t>
            </a:r>
          </a:p>
          <a:p>
            <a:pPr>
              <a:lnSpc>
                <a:spcPct val="100000"/>
              </a:lnSpc>
            </a:pPr>
            <a:endParaRPr lang="en-US" sz="2600" dirty="0">
              <a:solidFill>
                <a:schemeClr val="tx1"/>
              </a:solidFill>
            </a:endParaRPr>
          </a:p>
          <a:p>
            <a:pPr>
              <a:lnSpc>
                <a:spcPct val="100000"/>
              </a:lnSpc>
            </a:pPr>
            <a:r>
              <a:rPr lang="en-US" sz="2600" dirty="0">
                <a:solidFill>
                  <a:schemeClr val="tx1"/>
                </a:solidFill>
              </a:rPr>
              <a:t>Effluent limits are generally determined using models</a:t>
            </a:r>
          </a:p>
          <a:p>
            <a:pPr marL="914400" indent="-285750">
              <a:buNone/>
            </a:pPr>
            <a:r>
              <a:rPr lang="en-US" dirty="0">
                <a:solidFill>
                  <a:schemeClr val="tx1"/>
                </a:solidFill>
              </a:rPr>
              <a:t> </a:t>
            </a: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9</a:t>
            </a:fld>
            <a:endParaRPr lang="en-US"/>
          </a:p>
        </p:txBody>
      </p:sp>
    </p:spTree>
    <p:extLst>
      <p:ext uri="{BB962C8B-B14F-4D97-AF65-F5344CB8AC3E}">
        <p14:creationId xmlns:p14="http://schemas.microsoft.com/office/powerpoint/2010/main" val="2586565219"/>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1B4451861F1488736061C5C4C14A0" ma:contentTypeVersion="13" ma:contentTypeDescription="Create a new document." ma:contentTypeScope="" ma:versionID="b4e258123fa117ceee270ccd91df9c93">
  <xsd:schema xmlns:xsd="http://www.w3.org/2001/XMLSchema" xmlns:xs="http://www.w3.org/2001/XMLSchema" xmlns:p="http://schemas.microsoft.com/office/2006/metadata/properties" xmlns:ns2="6dc1b3b6-f13f-4a64-9b3e-42adad4ba8f8" xmlns:ns3="2155f26d-cd95-474b-96ed-0b36ec756da8" targetNamespace="http://schemas.microsoft.com/office/2006/metadata/properties" ma:root="true" ma:fieldsID="0386333c309822616792e53e452f12b5" ns2:_="" ns3:_="">
    <xsd:import namespace="6dc1b3b6-f13f-4a64-9b3e-42adad4ba8f8"/>
    <xsd:import namespace="2155f26d-cd95-474b-96ed-0b36ec756d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Date"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c1b3b6-f13f-4a64-9b3e-42adad4ba8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Date" ma:index="14" nillable="true" ma:displayName="Date" ma:format="DateOnly" ma:internalName="Date">
      <xsd:simpleType>
        <xsd:restriction base="dms:DateTim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55f26d-cd95-474b-96ed-0b36ec756d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6dc1b3b6-f13f-4a64-9b3e-42adad4ba8f8" xsi:nil="true"/>
    <SharedWithUsers xmlns="2155f26d-cd95-474b-96ed-0b36ec756da8">
      <UserInfo>
        <DisplayName>Peele, Linwood</DisplayName>
        <AccountId>52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D4AA74-4748-4AB3-9D51-049AFA9A4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c1b3b6-f13f-4a64-9b3e-42adad4ba8f8"/>
    <ds:schemaRef ds:uri="2155f26d-cd95-474b-96ed-0b36ec756d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E347C4-91BB-4D61-9F37-5A6885E29480}">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6dc1b3b6-f13f-4a64-9b3e-42adad4ba8f8"/>
    <ds:schemaRef ds:uri="http://purl.org/dc/terms/"/>
    <ds:schemaRef ds:uri="http://schemas.openxmlformats.org/package/2006/metadata/core-properties"/>
    <ds:schemaRef ds:uri="2155f26d-cd95-474b-96ed-0b36ec756da8"/>
    <ds:schemaRef ds:uri="http://www.w3.org/XML/1998/namespace"/>
  </ds:schemaRefs>
</ds:datastoreItem>
</file>

<file path=customXml/itemProps3.xml><?xml version="1.0" encoding="utf-8"?>
<ds:datastoreItem xmlns:ds="http://schemas.openxmlformats.org/officeDocument/2006/customXml" ds:itemID="{6C8C5C5C-2F8D-41D4-BA2B-05974C4237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14508</TotalTime>
  <Words>1626</Words>
  <Application>Microsoft Office PowerPoint</Application>
  <PresentationFormat>Widescreen</PresentationFormat>
  <Paragraphs>185</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2_Office Theme</vt:lpstr>
      <vt:lpstr>PowerPoint Presentation</vt:lpstr>
      <vt:lpstr>Purpose of Presentation</vt:lpstr>
      <vt:lpstr>DEQ’s Programs That Use 7Q10 </vt:lpstr>
      <vt:lpstr>What is 7Q10?</vt:lpstr>
      <vt:lpstr>DEMLR:  Minimum Flow and Use of 7Q10 for Dams</vt:lpstr>
      <vt:lpstr>DEMLR:  Minimum Flow and Use of 7Q10 for Dams</vt:lpstr>
      <vt:lpstr>DEMLR:  Minimum Flow and Use of 7Q10 for Dams</vt:lpstr>
      <vt:lpstr>DWR: Flow Design Criteria for Effluent Limitations</vt:lpstr>
      <vt:lpstr>DWR: Effluent limitations shall be developed using the following flow design criteria (15A NCAC 02B .0206)</vt:lpstr>
      <vt:lpstr>DWR: Surface Water Source Documentation</vt:lpstr>
      <vt:lpstr>DWM: Additional Requirement for Commercial Hazardous Waste Facilities</vt:lpstr>
      <vt:lpstr>DWR: Local Water Supply Planning</vt:lpstr>
      <vt:lpstr>DWR: Determining Streamflows</vt:lpstr>
      <vt:lpstr>PowerPoint Presentation</vt:lpstr>
      <vt:lpstr>DWR: Minor Construction Activities </vt:lpstr>
      <vt:lpstr>Need for Ecological Flow Over the 7Q10 Flow</vt:lpstr>
      <vt:lpstr>PowerPoint Presentation</vt:lpstr>
      <vt:lpstr>Conclusion</vt:lpstr>
      <vt:lpstr>USGS Estimation Basis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Nimmer, Kim</cp:lastModifiedBy>
  <cp:revision>228</cp:revision>
  <cp:lastPrinted>2020-01-23T14:39:07Z</cp:lastPrinted>
  <dcterms:created xsi:type="dcterms:W3CDTF">2015-06-24T15:01:50Z</dcterms:created>
  <dcterms:modified xsi:type="dcterms:W3CDTF">2020-09-14T21:34:04Z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0x0101007D51B4451861F1488736061C5C4C14A0</vt:lpwstr>
  </property>
</Properties>
</file>